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rial Bold" panose="020B0704020202020204" pitchFamily="34" charset="0"/>
      <p:regular r:id="rId24"/>
      <p:bold r:id="rId25"/>
    </p:embeddedFont>
    <p:embeddedFont>
      <p:font typeface="Canva Sans" panose="020B0604020202020204" charset="0"/>
      <p:regular r:id="rId26"/>
    </p:embeddedFont>
    <p:embeddedFont>
      <p:font typeface="Raleway" pitchFamily="2" charset="0"/>
      <p:regular r:id="rId27"/>
    </p:embeddedFont>
    <p:embeddedFont>
      <p:font typeface="Raleway Bold" panose="020B0604020202020204" charset="0"/>
      <p:regular r:id="rId28"/>
    </p:embeddedFont>
    <p:embeddedFont>
      <p:font typeface="Raleway Heavy"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7" d="100"/>
          <a:sy n="37" d="100"/>
        </p:scale>
        <p:origin x="106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18-Dec-24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18-Dec-24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18-Dec-24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18-Dec-24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18-Dec-24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18-Dec-24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iiuc.ac.bd/profile/view/2343"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4459501" y="2247253"/>
            <a:ext cx="9937683" cy="3221680"/>
            <a:chOff x="0" y="0"/>
            <a:chExt cx="13250244" cy="4295574"/>
          </a:xfrm>
        </p:grpSpPr>
        <p:pic>
          <p:nvPicPr>
            <p:cNvPr id="3" name="Picture 3"/>
            <p:cNvPicPr>
              <a:picLocks noChangeAspect="1"/>
            </p:cNvPicPr>
            <p:nvPr/>
          </p:nvPicPr>
          <p:blipFill>
            <a:blip r:embed="rId2"/>
            <a:srcRect t="19423" b="22942"/>
            <a:stretch>
              <a:fillRect/>
            </a:stretch>
          </p:blipFill>
          <p:spPr>
            <a:xfrm>
              <a:off x="0" y="0"/>
              <a:ext cx="13250244" cy="4295574"/>
            </a:xfrm>
            <a:prstGeom prst="rect">
              <a:avLst/>
            </a:prstGeom>
          </p:spPr>
        </p:pic>
      </p:grpSp>
      <p:grpSp>
        <p:nvGrpSpPr>
          <p:cNvPr id="4" name="Group 4"/>
          <p:cNvGrpSpPr/>
          <p:nvPr/>
        </p:nvGrpSpPr>
        <p:grpSpPr>
          <a:xfrm>
            <a:off x="4186385" y="-282786"/>
            <a:ext cx="14391979" cy="575097"/>
            <a:chOff x="0" y="0"/>
            <a:chExt cx="5250233" cy="209797"/>
          </a:xfrm>
        </p:grpSpPr>
        <p:sp>
          <p:nvSpPr>
            <p:cNvPr id="5" name="Freeform 5"/>
            <p:cNvSpPr/>
            <p:nvPr/>
          </p:nvSpPr>
          <p:spPr>
            <a:xfrm>
              <a:off x="0" y="0"/>
              <a:ext cx="5250233" cy="209797"/>
            </a:xfrm>
            <a:custGeom>
              <a:avLst/>
              <a:gdLst/>
              <a:ahLst/>
              <a:cxnLst/>
              <a:rect l="l" t="t" r="r" b="b"/>
              <a:pathLst>
                <a:path w="5250233" h="209797">
                  <a:moveTo>
                    <a:pt x="0" y="0"/>
                  </a:moveTo>
                  <a:lnTo>
                    <a:pt x="5250233" y="0"/>
                  </a:lnTo>
                  <a:lnTo>
                    <a:pt x="5250233" y="209797"/>
                  </a:lnTo>
                  <a:lnTo>
                    <a:pt x="0" y="209797"/>
                  </a:lnTo>
                  <a:close/>
                </a:path>
              </a:pathLst>
            </a:custGeom>
            <a:solidFill>
              <a:srgbClr val="62DBDF"/>
            </a:solidFill>
          </p:spPr>
        </p:sp>
      </p:grpSp>
      <p:grpSp>
        <p:nvGrpSpPr>
          <p:cNvPr id="6" name="Group 6"/>
          <p:cNvGrpSpPr/>
          <p:nvPr/>
        </p:nvGrpSpPr>
        <p:grpSpPr>
          <a:xfrm>
            <a:off x="-290364" y="-282786"/>
            <a:ext cx="4181180" cy="575097"/>
            <a:chOff x="0" y="0"/>
            <a:chExt cx="1525306" cy="209797"/>
          </a:xfrm>
        </p:grpSpPr>
        <p:sp>
          <p:nvSpPr>
            <p:cNvPr id="7" name="Freeform 7"/>
            <p:cNvSpPr/>
            <p:nvPr/>
          </p:nvSpPr>
          <p:spPr>
            <a:xfrm>
              <a:off x="0" y="0"/>
              <a:ext cx="1525306" cy="209797"/>
            </a:xfrm>
            <a:custGeom>
              <a:avLst/>
              <a:gdLst/>
              <a:ahLst/>
              <a:cxnLst/>
              <a:rect l="l" t="t" r="r" b="b"/>
              <a:pathLst>
                <a:path w="1525306" h="209797">
                  <a:moveTo>
                    <a:pt x="0" y="0"/>
                  </a:moveTo>
                  <a:lnTo>
                    <a:pt x="1525306" y="0"/>
                  </a:lnTo>
                  <a:lnTo>
                    <a:pt x="1525306" y="209797"/>
                  </a:lnTo>
                  <a:lnTo>
                    <a:pt x="0" y="209797"/>
                  </a:lnTo>
                  <a:close/>
                </a:path>
              </a:pathLst>
            </a:custGeom>
            <a:solidFill>
              <a:srgbClr val="2083C4"/>
            </a:solidFill>
          </p:spPr>
        </p:sp>
      </p:grpSp>
      <p:grpSp>
        <p:nvGrpSpPr>
          <p:cNvPr id="8" name="Group 8"/>
          <p:cNvGrpSpPr/>
          <p:nvPr/>
        </p:nvGrpSpPr>
        <p:grpSpPr>
          <a:xfrm rot="-10800000">
            <a:off x="-290364" y="9994689"/>
            <a:ext cx="14391979" cy="575097"/>
            <a:chOff x="0" y="0"/>
            <a:chExt cx="5250233" cy="209797"/>
          </a:xfrm>
        </p:grpSpPr>
        <p:sp>
          <p:nvSpPr>
            <p:cNvPr id="9" name="Freeform 9"/>
            <p:cNvSpPr/>
            <p:nvPr/>
          </p:nvSpPr>
          <p:spPr>
            <a:xfrm>
              <a:off x="0" y="0"/>
              <a:ext cx="5250233" cy="209797"/>
            </a:xfrm>
            <a:custGeom>
              <a:avLst/>
              <a:gdLst/>
              <a:ahLst/>
              <a:cxnLst/>
              <a:rect l="l" t="t" r="r" b="b"/>
              <a:pathLst>
                <a:path w="5250233" h="209797">
                  <a:moveTo>
                    <a:pt x="0" y="0"/>
                  </a:moveTo>
                  <a:lnTo>
                    <a:pt x="5250233" y="0"/>
                  </a:lnTo>
                  <a:lnTo>
                    <a:pt x="5250233" y="209797"/>
                  </a:lnTo>
                  <a:lnTo>
                    <a:pt x="0" y="209797"/>
                  </a:lnTo>
                  <a:close/>
                </a:path>
              </a:pathLst>
            </a:custGeom>
            <a:solidFill>
              <a:srgbClr val="62DBDF"/>
            </a:solidFill>
          </p:spPr>
        </p:sp>
      </p:grpSp>
      <p:grpSp>
        <p:nvGrpSpPr>
          <p:cNvPr id="10" name="Group 10"/>
          <p:cNvGrpSpPr/>
          <p:nvPr/>
        </p:nvGrpSpPr>
        <p:grpSpPr>
          <a:xfrm rot="-10800000">
            <a:off x="14397185" y="9994689"/>
            <a:ext cx="4181180" cy="575097"/>
            <a:chOff x="0" y="0"/>
            <a:chExt cx="1525306" cy="209797"/>
          </a:xfrm>
        </p:grpSpPr>
        <p:sp>
          <p:nvSpPr>
            <p:cNvPr id="11" name="Freeform 11"/>
            <p:cNvSpPr/>
            <p:nvPr/>
          </p:nvSpPr>
          <p:spPr>
            <a:xfrm>
              <a:off x="0" y="0"/>
              <a:ext cx="1525306" cy="209797"/>
            </a:xfrm>
            <a:custGeom>
              <a:avLst/>
              <a:gdLst/>
              <a:ahLst/>
              <a:cxnLst/>
              <a:rect l="l" t="t" r="r" b="b"/>
              <a:pathLst>
                <a:path w="1525306" h="209797">
                  <a:moveTo>
                    <a:pt x="0" y="0"/>
                  </a:moveTo>
                  <a:lnTo>
                    <a:pt x="1525306" y="0"/>
                  </a:lnTo>
                  <a:lnTo>
                    <a:pt x="1525306" y="209797"/>
                  </a:lnTo>
                  <a:lnTo>
                    <a:pt x="0" y="209797"/>
                  </a:lnTo>
                  <a:close/>
                </a:path>
              </a:pathLst>
            </a:custGeom>
            <a:solidFill>
              <a:srgbClr val="2083C4"/>
            </a:solidFill>
          </p:spPr>
        </p:sp>
      </p:grpSp>
      <p:sp>
        <p:nvSpPr>
          <p:cNvPr id="12" name="AutoShape 12"/>
          <p:cNvSpPr/>
          <p:nvPr/>
        </p:nvSpPr>
        <p:spPr>
          <a:xfrm rot="-23312">
            <a:off x="7388250" y="9422606"/>
            <a:ext cx="3511501" cy="0"/>
          </a:xfrm>
          <a:prstGeom prst="line">
            <a:avLst/>
          </a:prstGeom>
          <a:ln w="9525" cap="flat">
            <a:solidFill>
              <a:srgbClr val="2083C4"/>
            </a:solidFill>
            <a:prstDash val="solid"/>
            <a:headEnd type="none" w="sm" len="sm"/>
            <a:tailEnd type="none" w="sm" len="sm"/>
          </a:ln>
        </p:spPr>
      </p:sp>
      <p:sp>
        <p:nvSpPr>
          <p:cNvPr id="13" name="TextBox 13"/>
          <p:cNvSpPr txBox="1"/>
          <p:nvPr/>
        </p:nvSpPr>
        <p:spPr>
          <a:xfrm>
            <a:off x="1444692" y="6107108"/>
            <a:ext cx="15977648" cy="1305826"/>
          </a:xfrm>
          <a:prstGeom prst="rect">
            <a:avLst/>
          </a:prstGeom>
        </p:spPr>
        <p:txBody>
          <a:bodyPr lIns="0" tIns="0" rIns="0" bIns="0" rtlCol="0" anchor="t">
            <a:spAutoFit/>
          </a:bodyPr>
          <a:lstStyle/>
          <a:p>
            <a:pPr algn="ctr">
              <a:lnSpc>
                <a:spcPts val="4980"/>
              </a:lnSpc>
            </a:pPr>
            <a:r>
              <a:rPr lang="en-US" sz="4980" b="1" spc="498">
                <a:solidFill>
                  <a:srgbClr val="2083C4"/>
                </a:solidFill>
                <a:latin typeface="Raleway Heavy"/>
                <a:ea typeface="Raleway Heavy"/>
                <a:cs typeface="Raleway Heavy"/>
                <a:sym typeface="Raleway Heavy"/>
              </a:rPr>
              <a:t>DISASTER-RESILIENT COMMUNICATION NETWORK USING MESH TOPOLOGY</a:t>
            </a:r>
          </a:p>
        </p:txBody>
      </p:sp>
      <p:sp>
        <p:nvSpPr>
          <p:cNvPr id="14" name="TextBox 14"/>
          <p:cNvSpPr txBox="1"/>
          <p:nvPr/>
        </p:nvSpPr>
        <p:spPr>
          <a:xfrm>
            <a:off x="1444692" y="7818125"/>
            <a:ext cx="15398617" cy="466725"/>
          </a:xfrm>
          <a:prstGeom prst="rect">
            <a:avLst/>
          </a:prstGeom>
        </p:spPr>
        <p:txBody>
          <a:bodyPr lIns="0" tIns="0" rIns="0" bIns="0" rtlCol="0" anchor="t">
            <a:spAutoFit/>
          </a:bodyPr>
          <a:lstStyle/>
          <a:p>
            <a:pPr algn="ctr">
              <a:lnSpc>
                <a:spcPts val="3600"/>
              </a:lnSpc>
            </a:pPr>
            <a:r>
              <a:rPr lang="en-US" sz="3000" spc="240">
                <a:solidFill>
                  <a:srgbClr val="1D1127"/>
                </a:solidFill>
                <a:latin typeface="Raleway"/>
                <a:ea typeface="Raleway"/>
                <a:cs typeface="Raleway"/>
                <a:sym typeface="Raleway"/>
              </a:rPr>
              <a:t>BY</a:t>
            </a:r>
          </a:p>
        </p:txBody>
      </p:sp>
      <p:sp>
        <p:nvSpPr>
          <p:cNvPr id="15" name="TextBox 15"/>
          <p:cNvSpPr txBox="1"/>
          <p:nvPr/>
        </p:nvSpPr>
        <p:spPr>
          <a:xfrm>
            <a:off x="1444692" y="8690041"/>
            <a:ext cx="15398617" cy="466725"/>
          </a:xfrm>
          <a:prstGeom prst="rect">
            <a:avLst/>
          </a:prstGeom>
        </p:spPr>
        <p:txBody>
          <a:bodyPr lIns="0" tIns="0" rIns="0" bIns="0" rtlCol="0" anchor="t">
            <a:spAutoFit/>
          </a:bodyPr>
          <a:lstStyle/>
          <a:p>
            <a:pPr algn="ctr">
              <a:lnSpc>
                <a:spcPts val="3600"/>
              </a:lnSpc>
            </a:pPr>
            <a:r>
              <a:rPr lang="en-US" sz="3000" b="1" spc="240">
                <a:solidFill>
                  <a:srgbClr val="1D1127"/>
                </a:solidFill>
                <a:latin typeface="Raleway Bold"/>
                <a:ea typeface="Raleway Bold"/>
                <a:cs typeface="Raleway Bold"/>
                <a:sym typeface="Raleway Bold"/>
              </a:rPr>
              <a:t>TEAM:SKYNET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flipH="1" flipV="1">
            <a:off x="681674" y="1369"/>
            <a:ext cx="48646" cy="10493160"/>
          </a:xfrm>
          <a:prstGeom prst="line">
            <a:avLst/>
          </a:prstGeom>
          <a:ln w="590550" cap="flat">
            <a:solidFill>
              <a:srgbClr val="62DBDF"/>
            </a:solidFill>
            <a:prstDash val="solid"/>
            <a:headEnd type="none" w="sm" len="sm"/>
            <a:tailEnd type="none" w="sm" len="sm"/>
          </a:ln>
        </p:spPr>
      </p:sp>
      <p:sp>
        <p:nvSpPr>
          <p:cNvPr id="3" name="AutoShape 3"/>
          <p:cNvSpPr/>
          <p:nvPr/>
        </p:nvSpPr>
        <p:spPr>
          <a:xfrm rot="-5400000">
            <a:off x="14036993" y="5119688"/>
            <a:ext cx="6492240" cy="0"/>
          </a:xfrm>
          <a:prstGeom prst="line">
            <a:avLst/>
          </a:prstGeom>
          <a:ln w="47625" cap="flat">
            <a:solidFill>
              <a:srgbClr val="62DBDF"/>
            </a:solidFill>
            <a:prstDash val="solid"/>
            <a:headEnd type="none" w="sm" len="sm"/>
            <a:tailEnd type="none" w="sm" len="sm"/>
          </a:ln>
        </p:spPr>
      </p:sp>
      <p:sp>
        <p:nvSpPr>
          <p:cNvPr id="4" name="Freeform 4"/>
          <p:cNvSpPr/>
          <p:nvPr/>
        </p:nvSpPr>
        <p:spPr>
          <a:xfrm>
            <a:off x="1755417" y="3012703"/>
            <a:ext cx="5756147" cy="4977421"/>
          </a:xfrm>
          <a:custGeom>
            <a:avLst/>
            <a:gdLst/>
            <a:ahLst/>
            <a:cxnLst/>
            <a:rect l="l" t="t" r="r" b="b"/>
            <a:pathLst>
              <a:path w="5756147" h="4977421">
                <a:moveTo>
                  <a:pt x="0" y="0"/>
                </a:moveTo>
                <a:lnTo>
                  <a:pt x="5756146" y="0"/>
                </a:lnTo>
                <a:lnTo>
                  <a:pt x="5756146" y="4977421"/>
                </a:lnTo>
                <a:lnTo>
                  <a:pt x="0" y="4977421"/>
                </a:lnTo>
                <a:lnTo>
                  <a:pt x="0" y="0"/>
                </a:lnTo>
                <a:close/>
              </a:path>
            </a:pathLst>
          </a:custGeom>
          <a:blipFill>
            <a:blip r:embed="rId2"/>
            <a:stretch>
              <a:fillRect/>
            </a:stretch>
          </a:blipFill>
        </p:spPr>
      </p:sp>
      <p:sp>
        <p:nvSpPr>
          <p:cNvPr id="5" name="Freeform 5"/>
          <p:cNvSpPr/>
          <p:nvPr/>
        </p:nvSpPr>
        <p:spPr>
          <a:xfrm>
            <a:off x="8244988" y="3704521"/>
            <a:ext cx="7833864" cy="3593785"/>
          </a:xfrm>
          <a:custGeom>
            <a:avLst/>
            <a:gdLst/>
            <a:ahLst/>
            <a:cxnLst/>
            <a:rect l="l" t="t" r="r" b="b"/>
            <a:pathLst>
              <a:path w="7833864" h="3593785">
                <a:moveTo>
                  <a:pt x="0" y="0"/>
                </a:moveTo>
                <a:lnTo>
                  <a:pt x="7833864" y="0"/>
                </a:lnTo>
                <a:lnTo>
                  <a:pt x="7833864" y="3593785"/>
                </a:lnTo>
                <a:lnTo>
                  <a:pt x="0" y="3593785"/>
                </a:lnTo>
                <a:lnTo>
                  <a:pt x="0" y="0"/>
                </a:lnTo>
                <a:close/>
              </a:path>
            </a:pathLst>
          </a:custGeom>
          <a:blipFill>
            <a:blip r:embed="rId3"/>
            <a:stretch>
              <a:fillRect/>
            </a:stretch>
          </a:blipFill>
        </p:spPr>
      </p:sp>
      <p:sp>
        <p:nvSpPr>
          <p:cNvPr id="6" name="TextBox 6"/>
          <p:cNvSpPr txBox="1"/>
          <p:nvPr/>
        </p:nvSpPr>
        <p:spPr>
          <a:xfrm>
            <a:off x="1444692" y="104775"/>
            <a:ext cx="15398617" cy="923925"/>
          </a:xfrm>
          <a:prstGeom prst="rect">
            <a:avLst/>
          </a:prstGeom>
        </p:spPr>
        <p:txBody>
          <a:bodyPr lIns="0" tIns="0" rIns="0" bIns="0" rtlCol="0" anchor="t">
            <a:spAutoFit/>
          </a:bodyPr>
          <a:lstStyle/>
          <a:p>
            <a:pPr algn="ctr">
              <a:lnSpc>
                <a:spcPts val="7200"/>
              </a:lnSpc>
            </a:pPr>
            <a:r>
              <a:rPr lang="en-US" sz="6000" b="1" spc="600">
                <a:solidFill>
                  <a:srgbClr val="1D1127"/>
                </a:solidFill>
                <a:latin typeface="Raleway Heavy"/>
                <a:ea typeface="Raleway Heavy"/>
                <a:cs typeface="Raleway Heavy"/>
                <a:sym typeface="Raleway Heavy"/>
              </a:rPr>
              <a:t>NETWORK DESIGN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flipH="1" flipV="1">
            <a:off x="681674" y="1369"/>
            <a:ext cx="48646" cy="10493160"/>
          </a:xfrm>
          <a:prstGeom prst="line">
            <a:avLst/>
          </a:prstGeom>
          <a:ln w="590550" cap="flat">
            <a:solidFill>
              <a:srgbClr val="62DBDF"/>
            </a:solidFill>
            <a:prstDash val="solid"/>
            <a:headEnd type="none" w="sm" len="sm"/>
            <a:tailEnd type="none" w="sm" len="sm"/>
          </a:ln>
        </p:spPr>
      </p:sp>
      <p:sp>
        <p:nvSpPr>
          <p:cNvPr id="3" name="AutoShape 3"/>
          <p:cNvSpPr/>
          <p:nvPr/>
        </p:nvSpPr>
        <p:spPr>
          <a:xfrm rot="-5400000">
            <a:off x="14036993" y="5119688"/>
            <a:ext cx="6492240" cy="0"/>
          </a:xfrm>
          <a:prstGeom prst="line">
            <a:avLst/>
          </a:prstGeom>
          <a:ln w="47625" cap="flat">
            <a:solidFill>
              <a:srgbClr val="62DBDF"/>
            </a:solidFill>
            <a:prstDash val="solid"/>
            <a:headEnd type="none" w="sm" len="sm"/>
            <a:tailEnd type="none" w="sm" len="sm"/>
          </a:ln>
        </p:spPr>
      </p:sp>
      <p:sp>
        <p:nvSpPr>
          <p:cNvPr id="4" name="TextBox 4"/>
          <p:cNvSpPr txBox="1"/>
          <p:nvPr/>
        </p:nvSpPr>
        <p:spPr>
          <a:xfrm>
            <a:off x="1444692" y="104775"/>
            <a:ext cx="15398617" cy="923925"/>
          </a:xfrm>
          <a:prstGeom prst="rect">
            <a:avLst/>
          </a:prstGeom>
        </p:spPr>
        <p:txBody>
          <a:bodyPr lIns="0" tIns="0" rIns="0" bIns="0" rtlCol="0" anchor="t">
            <a:spAutoFit/>
          </a:bodyPr>
          <a:lstStyle/>
          <a:p>
            <a:pPr algn="ctr">
              <a:lnSpc>
                <a:spcPts val="7200"/>
              </a:lnSpc>
            </a:pPr>
            <a:r>
              <a:rPr lang="en-US" sz="6000" b="1" spc="600">
                <a:solidFill>
                  <a:srgbClr val="1D1127"/>
                </a:solidFill>
                <a:latin typeface="Raleway Heavy"/>
                <a:ea typeface="Raleway Heavy"/>
                <a:cs typeface="Raleway Heavy"/>
                <a:sym typeface="Raleway Heavy"/>
              </a:rPr>
              <a:t>NETWORK DESIGN</a:t>
            </a:r>
          </a:p>
        </p:txBody>
      </p:sp>
      <p:sp>
        <p:nvSpPr>
          <p:cNvPr id="5" name="Freeform 5"/>
          <p:cNvSpPr/>
          <p:nvPr/>
        </p:nvSpPr>
        <p:spPr>
          <a:xfrm>
            <a:off x="1444692" y="1897380"/>
            <a:ext cx="6861374" cy="5434284"/>
          </a:xfrm>
          <a:custGeom>
            <a:avLst/>
            <a:gdLst/>
            <a:ahLst/>
            <a:cxnLst/>
            <a:rect l="l" t="t" r="r" b="b"/>
            <a:pathLst>
              <a:path w="6861374" h="5434284">
                <a:moveTo>
                  <a:pt x="0" y="0"/>
                </a:moveTo>
                <a:lnTo>
                  <a:pt x="6861373" y="0"/>
                </a:lnTo>
                <a:lnTo>
                  <a:pt x="6861373" y="5434284"/>
                </a:lnTo>
                <a:lnTo>
                  <a:pt x="0" y="5434284"/>
                </a:lnTo>
                <a:lnTo>
                  <a:pt x="0" y="0"/>
                </a:lnTo>
                <a:close/>
              </a:path>
            </a:pathLst>
          </a:custGeom>
          <a:blipFill>
            <a:blip r:embed="rId2"/>
            <a:stretch>
              <a:fillRect/>
            </a:stretch>
          </a:blipFill>
        </p:spPr>
      </p:sp>
      <p:sp>
        <p:nvSpPr>
          <p:cNvPr id="6" name="Freeform 6"/>
          <p:cNvSpPr/>
          <p:nvPr/>
        </p:nvSpPr>
        <p:spPr>
          <a:xfrm>
            <a:off x="8725165" y="1791487"/>
            <a:ext cx="8015605" cy="5646070"/>
          </a:xfrm>
          <a:custGeom>
            <a:avLst/>
            <a:gdLst/>
            <a:ahLst/>
            <a:cxnLst/>
            <a:rect l="l" t="t" r="r" b="b"/>
            <a:pathLst>
              <a:path w="8015605" h="5646070">
                <a:moveTo>
                  <a:pt x="0" y="0"/>
                </a:moveTo>
                <a:lnTo>
                  <a:pt x="8015605" y="0"/>
                </a:lnTo>
                <a:lnTo>
                  <a:pt x="8015605" y="5646070"/>
                </a:lnTo>
                <a:lnTo>
                  <a:pt x="0" y="5646070"/>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rot="-499655">
            <a:off x="-864456" y="-2140616"/>
            <a:ext cx="12904022" cy="2892803"/>
            <a:chOff x="0" y="0"/>
            <a:chExt cx="17094914" cy="3832310"/>
          </a:xfrm>
        </p:grpSpPr>
        <p:sp>
          <p:nvSpPr>
            <p:cNvPr id="3" name="Freeform 3"/>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E1E1E1"/>
            </a:solidFill>
          </p:spPr>
        </p:sp>
      </p:grpSp>
      <p:grpSp>
        <p:nvGrpSpPr>
          <p:cNvPr id="4" name="Group 4"/>
          <p:cNvGrpSpPr/>
          <p:nvPr/>
        </p:nvGrpSpPr>
        <p:grpSpPr>
          <a:xfrm rot="-499655">
            <a:off x="6037956" y="9603908"/>
            <a:ext cx="12904022" cy="2892803"/>
            <a:chOff x="0" y="0"/>
            <a:chExt cx="17094914" cy="3832310"/>
          </a:xfrm>
        </p:grpSpPr>
        <p:sp>
          <p:nvSpPr>
            <p:cNvPr id="5" name="Freeform 5"/>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E1E1E1"/>
            </a:solidFill>
          </p:spPr>
        </p:sp>
      </p:grpSp>
      <p:sp>
        <p:nvSpPr>
          <p:cNvPr id="6" name="Freeform 6"/>
          <p:cNvSpPr/>
          <p:nvPr/>
        </p:nvSpPr>
        <p:spPr>
          <a:xfrm rot="5400000">
            <a:off x="12230392" y="935332"/>
            <a:ext cx="7141501" cy="805042"/>
          </a:xfrm>
          <a:custGeom>
            <a:avLst/>
            <a:gdLst/>
            <a:ahLst/>
            <a:cxnLst/>
            <a:rect l="l" t="t" r="r" b="b"/>
            <a:pathLst>
              <a:path w="7141501" h="805042">
                <a:moveTo>
                  <a:pt x="0" y="0"/>
                </a:moveTo>
                <a:lnTo>
                  <a:pt x="7141501" y="0"/>
                </a:lnTo>
                <a:lnTo>
                  <a:pt x="7141501" y="805042"/>
                </a:lnTo>
                <a:lnTo>
                  <a:pt x="0" y="805042"/>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990566" y="9067379"/>
            <a:ext cx="7141501" cy="805042"/>
          </a:xfrm>
          <a:custGeom>
            <a:avLst/>
            <a:gdLst/>
            <a:ahLst/>
            <a:cxnLst/>
            <a:rect l="l" t="t" r="r" b="b"/>
            <a:pathLst>
              <a:path w="7141501" h="805042">
                <a:moveTo>
                  <a:pt x="0" y="0"/>
                </a:moveTo>
                <a:lnTo>
                  <a:pt x="7141501" y="0"/>
                </a:lnTo>
                <a:lnTo>
                  <a:pt x="7141501" y="805042"/>
                </a:lnTo>
                <a:lnTo>
                  <a:pt x="0" y="805042"/>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grpSp>
        <p:nvGrpSpPr>
          <p:cNvPr id="8" name="Group 8"/>
          <p:cNvGrpSpPr>
            <a:grpSpLocks noChangeAspect="1"/>
          </p:cNvGrpSpPr>
          <p:nvPr/>
        </p:nvGrpSpPr>
        <p:grpSpPr>
          <a:xfrm>
            <a:off x="3840011" y="3026080"/>
            <a:ext cx="5246370" cy="5246370"/>
            <a:chOff x="0" y="0"/>
            <a:chExt cx="5615940" cy="5615940"/>
          </a:xfrm>
        </p:grpSpPr>
        <p:sp>
          <p:nvSpPr>
            <p:cNvPr id="9" name="Freeform 9"/>
            <p:cNvSpPr/>
            <p:nvPr/>
          </p:nvSpPr>
          <p:spPr>
            <a:xfrm>
              <a:off x="16510" y="16510"/>
              <a:ext cx="5584190" cy="5584190"/>
            </a:xfrm>
            <a:custGeom>
              <a:avLst/>
              <a:gdLst/>
              <a:ahLst/>
              <a:cxnLst/>
              <a:rect l="l" t="t" r="r" b="b"/>
              <a:pathLst>
                <a:path w="5584190" h="5584190">
                  <a:moveTo>
                    <a:pt x="5584190" y="5584190"/>
                  </a:moveTo>
                  <a:lnTo>
                    <a:pt x="1143000" y="5584190"/>
                  </a:lnTo>
                  <a:cubicBezTo>
                    <a:pt x="511810" y="5584190"/>
                    <a:pt x="0" y="5072380"/>
                    <a:pt x="0" y="4441190"/>
                  </a:cubicBezTo>
                  <a:lnTo>
                    <a:pt x="0" y="0"/>
                  </a:lnTo>
                  <a:lnTo>
                    <a:pt x="4441190" y="0"/>
                  </a:lnTo>
                  <a:cubicBezTo>
                    <a:pt x="5072380" y="0"/>
                    <a:pt x="5584190" y="511810"/>
                    <a:pt x="5584190" y="1143000"/>
                  </a:cubicBezTo>
                  <a:lnTo>
                    <a:pt x="5584190" y="5584190"/>
                  </a:lnTo>
                  <a:close/>
                </a:path>
              </a:pathLst>
            </a:custGeom>
            <a:blipFill>
              <a:blip r:embed="rId4"/>
              <a:stretch>
                <a:fillRect l="-35287" r="-35287"/>
              </a:stretch>
            </a:blipFill>
          </p:spPr>
        </p:sp>
        <p:sp>
          <p:nvSpPr>
            <p:cNvPr id="10" name="Freeform 10"/>
            <p:cNvSpPr/>
            <p:nvPr/>
          </p:nvSpPr>
          <p:spPr>
            <a:xfrm>
              <a:off x="0" y="0"/>
              <a:ext cx="5615940" cy="5615940"/>
            </a:xfrm>
            <a:custGeom>
              <a:avLst/>
              <a:gdLst/>
              <a:ahLst/>
              <a:cxnLst/>
              <a:rect l="l" t="t" r="r" b="b"/>
              <a:pathLst>
                <a:path w="5615940" h="5615940">
                  <a:moveTo>
                    <a:pt x="5615940" y="5615940"/>
                  </a:moveTo>
                  <a:lnTo>
                    <a:pt x="1158240" y="5615940"/>
                  </a:lnTo>
                  <a:cubicBezTo>
                    <a:pt x="519430" y="5615940"/>
                    <a:pt x="0" y="5096510"/>
                    <a:pt x="0" y="4457700"/>
                  </a:cubicBezTo>
                  <a:lnTo>
                    <a:pt x="0" y="0"/>
                  </a:lnTo>
                  <a:lnTo>
                    <a:pt x="4457700" y="0"/>
                  </a:lnTo>
                  <a:cubicBezTo>
                    <a:pt x="5096510" y="0"/>
                    <a:pt x="5615940" y="519430"/>
                    <a:pt x="5615940" y="1158240"/>
                  </a:cubicBezTo>
                  <a:lnTo>
                    <a:pt x="5615940" y="5615940"/>
                  </a:lnTo>
                  <a:close/>
                  <a:moveTo>
                    <a:pt x="31750" y="31750"/>
                  </a:moveTo>
                  <a:lnTo>
                    <a:pt x="31750" y="4457700"/>
                  </a:lnTo>
                  <a:cubicBezTo>
                    <a:pt x="31750" y="5078730"/>
                    <a:pt x="537210" y="5585460"/>
                    <a:pt x="1159510" y="5585460"/>
                  </a:cubicBezTo>
                  <a:lnTo>
                    <a:pt x="5585460" y="5585460"/>
                  </a:lnTo>
                  <a:lnTo>
                    <a:pt x="5585460" y="1158240"/>
                  </a:lnTo>
                  <a:cubicBezTo>
                    <a:pt x="5585460" y="537210"/>
                    <a:pt x="5080000" y="30480"/>
                    <a:pt x="4457700" y="30480"/>
                  </a:cubicBezTo>
                  <a:lnTo>
                    <a:pt x="31750" y="30480"/>
                  </a:lnTo>
                  <a:lnTo>
                    <a:pt x="31750" y="31750"/>
                  </a:lnTo>
                  <a:close/>
                </a:path>
              </a:pathLst>
            </a:custGeom>
            <a:solidFill>
              <a:srgbClr val="FFFFFF"/>
            </a:solidFill>
          </p:spPr>
        </p:sp>
      </p:grpSp>
      <p:sp>
        <p:nvSpPr>
          <p:cNvPr id="11" name="Freeform 11"/>
          <p:cNvSpPr/>
          <p:nvPr/>
        </p:nvSpPr>
        <p:spPr>
          <a:xfrm>
            <a:off x="4125592" y="3530056"/>
            <a:ext cx="4703727" cy="4738187"/>
          </a:xfrm>
          <a:custGeom>
            <a:avLst/>
            <a:gdLst/>
            <a:ahLst/>
            <a:cxnLst/>
            <a:rect l="l" t="t" r="r" b="b"/>
            <a:pathLst>
              <a:path w="4703727" h="4738187">
                <a:moveTo>
                  <a:pt x="0" y="0"/>
                </a:moveTo>
                <a:lnTo>
                  <a:pt x="4703727" y="0"/>
                </a:lnTo>
                <a:lnTo>
                  <a:pt x="4703727" y="4738187"/>
                </a:lnTo>
                <a:lnTo>
                  <a:pt x="0" y="4738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9661212" y="747475"/>
            <a:ext cx="7186475" cy="1838325"/>
          </a:xfrm>
          <a:prstGeom prst="rect">
            <a:avLst/>
          </a:prstGeom>
        </p:spPr>
        <p:txBody>
          <a:bodyPr lIns="0" tIns="0" rIns="0" bIns="0" rtlCol="0" anchor="t">
            <a:spAutoFit/>
          </a:bodyPr>
          <a:lstStyle/>
          <a:p>
            <a:pPr algn="ctr">
              <a:lnSpc>
                <a:spcPts val="7200"/>
              </a:lnSpc>
            </a:pPr>
            <a:r>
              <a:rPr lang="en-US" sz="6000" b="1" spc="600">
                <a:solidFill>
                  <a:srgbClr val="1D1127"/>
                </a:solidFill>
                <a:latin typeface="Raleway Heavy"/>
                <a:ea typeface="Raleway Heavy"/>
                <a:cs typeface="Raleway Heavy"/>
                <a:sym typeface="Raleway Heavy"/>
              </a:rPr>
              <a:t>AODV ROUTING PROTOCOL</a:t>
            </a:r>
          </a:p>
        </p:txBody>
      </p:sp>
      <p:sp>
        <p:nvSpPr>
          <p:cNvPr id="13" name="TextBox 13"/>
          <p:cNvSpPr txBox="1"/>
          <p:nvPr/>
        </p:nvSpPr>
        <p:spPr>
          <a:xfrm>
            <a:off x="9943631" y="3223425"/>
            <a:ext cx="8315794" cy="2238375"/>
          </a:xfrm>
          <a:prstGeom prst="rect">
            <a:avLst/>
          </a:prstGeom>
        </p:spPr>
        <p:txBody>
          <a:bodyPr lIns="0" tIns="0" rIns="0" bIns="0" rtlCol="0" anchor="t">
            <a:spAutoFit/>
          </a:bodyPr>
          <a:lstStyle/>
          <a:p>
            <a:pPr algn="l">
              <a:lnSpc>
                <a:spcPts val="2999"/>
              </a:lnSpc>
            </a:pPr>
            <a:r>
              <a:rPr lang="en-US" sz="2499" b="1" spc="124">
                <a:solidFill>
                  <a:srgbClr val="1D1127"/>
                </a:solidFill>
                <a:latin typeface="Raleway Bold"/>
                <a:ea typeface="Raleway Bold"/>
                <a:cs typeface="Raleway Bold"/>
                <a:sym typeface="Raleway Bold"/>
              </a:rPr>
              <a:t>What is AODV?</a:t>
            </a:r>
          </a:p>
          <a:p>
            <a:pPr marL="539749" lvl="1" indent="-269875" algn="l">
              <a:lnSpc>
                <a:spcPts val="2999"/>
              </a:lnSpc>
              <a:buFont typeface="Arial"/>
              <a:buChar char="•"/>
            </a:pPr>
            <a:r>
              <a:rPr lang="en-US" sz="2499" spc="124">
                <a:solidFill>
                  <a:srgbClr val="1D1127"/>
                </a:solidFill>
                <a:latin typeface="Raleway"/>
                <a:ea typeface="Raleway"/>
                <a:cs typeface="Raleway"/>
                <a:sym typeface="Raleway"/>
              </a:rPr>
              <a:t>A reactive routing protocol designed for mobile ad hoc networks</a:t>
            </a:r>
          </a:p>
          <a:p>
            <a:pPr algn="l">
              <a:lnSpc>
                <a:spcPts val="2999"/>
              </a:lnSpc>
            </a:pPr>
            <a:endParaRPr lang="en-US" sz="2499" spc="124">
              <a:solidFill>
                <a:srgbClr val="1D1127"/>
              </a:solidFill>
              <a:latin typeface="Raleway"/>
              <a:ea typeface="Raleway"/>
              <a:cs typeface="Raleway"/>
              <a:sym typeface="Raleway"/>
            </a:endParaRPr>
          </a:p>
          <a:p>
            <a:pPr marL="539749" lvl="1" indent="-269875" algn="l">
              <a:lnSpc>
                <a:spcPts val="2999"/>
              </a:lnSpc>
              <a:buFont typeface="Arial"/>
              <a:buChar char="•"/>
            </a:pPr>
            <a:r>
              <a:rPr lang="en-US" sz="2499" spc="124">
                <a:solidFill>
                  <a:srgbClr val="1D1127"/>
                </a:solidFill>
                <a:latin typeface="Raleway"/>
                <a:ea typeface="Raleway"/>
                <a:cs typeface="Raleway"/>
                <a:sym typeface="Raleway"/>
              </a:rPr>
              <a:t>Routes are established only when needed, reducing overhead</a:t>
            </a:r>
          </a:p>
        </p:txBody>
      </p:sp>
      <p:sp>
        <p:nvSpPr>
          <p:cNvPr id="14" name="TextBox 14"/>
          <p:cNvSpPr txBox="1"/>
          <p:nvPr/>
        </p:nvSpPr>
        <p:spPr>
          <a:xfrm>
            <a:off x="9943631" y="5863573"/>
            <a:ext cx="8315794" cy="1633538"/>
          </a:xfrm>
          <a:prstGeom prst="rect">
            <a:avLst/>
          </a:prstGeom>
        </p:spPr>
        <p:txBody>
          <a:bodyPr lIns="0" tIns="0" rIns="0" bIns="0" rtlCol="0" anchor="t">
            <a:spAutoFit/>
          </a:bodyPr>
          <a:lstStyle/>
          <a:p>
            <a:pPr algn="l">
              <a:lnSpc>
                <a:spcPts val="3824"/>
              </a:lnSpc>
            </a:pPr>
            <a:r>
              <a:rPr lang="en-US" sz="2499" b="1" spc="124">
                <a:solidFill>
                  <a:srgbClr val="1D1127"/>
                </a:solidFill>
                <a:latin typeface="Raleway Bold"/>
                <a:ea typeface="Raleway Bold"/>
                <a:cs typeface="Raleway Bold"/>
                <a:sym typeface="Raleway Bold"/>
              </a:rPr>
              <a:t>How it Helps in Disaster Networks:</a:t>
            </a:r>
          </a:p>
          <a:p>
            <a:pPr marL="539749" lvl="1" indent="-269875" algn="l">
              <a:lnSpc>
                <a:spcPts val="2999"/>
              </a:lnSpc>
              <a:buFont typeface="Arial"/>
              <a:buChar char="•"/>
            </a:pPr>
            <a:r>
              <a:rPr lang="en-US" sz="2499" spc="124">
                <a:solidFill>
                  <a:srgbClr val="1D1127"/>
                </a:solidFill>
                <a:latin typeface="Raleway"/>
                <a:ea typeface="Raleway"/>
                <a:cs typeface="Raleway"/>
                <a:sym typeface="Raleway"/>
              </a:rPr>
              <a:t>On-demand route discovery</a:t>
            </a:r>
          </a:p>
          <a:p>
            <a:pPr marL="539749" lvl="1" indent="-269875" algn="l">
              <a:lnSpc>
                <a:spcPts val="2999"/>
              </a:lnSpc>
              <a:buFont typeface="Arial"/>
              <a:buChar char="•"/>
            </a:pPr>
            <a:r>
              <a:rPr lang="en-US" sz="2499" spc="124">
                <a:solidFill>
                  <a:srgbClr val="1D1127"/>
                </a:solidFill>
                <a:latin typeface="Raleway"/>
                <a:ea typeface="Raleway"/>
                <a:cs typeface="Raleway"/>
                <a:sym typeface="Raleway"/>
              </a:rPr>
              <a:t>Dynamic adjustment to changes in the network</a:t>
            </a:r>
          </a:p>
          <a:p>
            <a:pPr algn="l">
              <a:lnSpc>
                <a:spcPts val="2999"/>
              </a:lnSpc>
            </a:pPr>
            <a:endParaRPr lang="en-US" sz="2499" spc="124">
              <a:solidFill>
                <a:srgbClr val="1D1127"/>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rot="-2983543">
            <a:off x="-7108656" y="-3482586"/>
            <a:ext cx="15294876" cy="15294876"/>
          </a:xfrm>
          <a:custGeom>
            <a:avLst/>
            <a:gdLst/>
            <a:ahLst/>
            <a:cxnLst/>
            <a:rect l="l" t="t" r="r" b="b"/>
            <a:pathLst>
              <a:path w="15294876" h="15294876">
                <a:moveTo>
                  <a:pt x="0" y="0"/>
                </a:moveTo>
                <a:lnTo>
                  <a:pt x="15294876" y="0"/>
                </a:lnTo>
                <a:lnTo>
                  <a:pt x="15294876" y="15294876"/>
                </a:lnTo>
                <a:lnTo>
                  <a:pt x="0" y="152948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90157" y="2050803"/>
            <a:ext cx="6185394" cy="6185394"/>
          </a:xfrm>
          <a:custGeom>
            <a:avLst/>
            <a:gdLst/>
            <a:ahLst/>
            <a:cxnLst/>
            <a:rect l="l" t="t" r="r" b="b"/>
            <a:pathLst>
              <a:path w="6185394" h="6185394">
                <a:moveTo>
                  <a:pt x="0" y="0"/>
                </a:moveTo>
                <a:lnTo>
                  <a:pt x="6185394" y="0"/>
                </a:lnTo>
                <a:lnTo>
                  <a:pt x="6185394" y="6185394"/>
                </a:lnTo>
                <a:lnTo>
                  <a:pt x="0" y="6185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143492">
            <a:off x="-7163687" y="1536"/>
            <a:ext cx="12008947" cy="12008947"/>
          </a:xfrm>
          <a:custGeom>
            <a:avLst/>
            <a:gdLst/>
            <a:ahLst/>
            <a:cxnLst/>
            <a:rect l="l" t="t" r="r" b="b"/>
            <a:pathLst>
              <a:path w="12008947" h="12008947">
                <a:moveTo>
                  <a:pt x="0" y="0"/>
                </a:moveTo>
                <a:lnTo>
                  <a:pt x="12008946" y="0"/>
                </a:lnTo>
                <a:lnTo>
                  <a:pt x="12008946" y="12008946"/>
                </a:lnTo>
                <a:lnTo>
                  <a:pt x="0" y="120089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073872" y="561975"/>
            <a:ext cx="8797282" cy="923925"/>
          </a:xfrm>
          <a:prstGeom prst="rect">
            <a:avLst/>
          </a:prstGeom>
        </p:spPr>
        <p:txBody>
          <a:bodyPr lIns="0" tIns="0" rIns="0" bIns="0" rtlCol="0" anchor="t">
            <a:spAutoFit/>
          </a:bodyPr>
          <a:lstStyle/>
          <a:p>
            <a:pPr algn="l">
              <a:lnSpc>
                <a:spcPts val="7200"/>
              </a:lnSpc>
            </a:pPr>
            <a:r>
              <a:rPr lang="en-US" sz="6000" b="1" spc="600">
                <a:solidFill>
                  <a:srgbClr val="1D1127"/>
                </a:solidFill>
                <a:latin typeface="Raleway Heavy"/>
                <a:ea typeface="Raleway Heavy"/>
                <a:cs typeface="Raleway Heavy"/>
                <a:sym typeface="Raleway Heavy"/>
              </a:rPr>
              <a:t>SIMULATION SETUP</a:t>
            </a:r>
          </a:p>
        </p:txBody>
      </p:sp>
      <p:sp>
        <p:nvSpPr>
          <p:cNvPr id="6" name="TextBox 6"/>
          <p:cNvSpPr txBox="1"/>
          <p:nvPr/>
        </p:nvSpPr>
        <p:spPr>
          <a:xfrm>
            <a:off x="826753" y="2116068"/>
            <a:ext cx="9781772" cy="6864351"/>
          </a:xfrm>
          <a:prstGeom prst="rect">
            <a:avLst/>
          </a:prstGeom>
        </p:spPr>
        <p:txBody>
          <a:bodyPr lIns="0" tIns="0" rIns="0" bIns="0" rtlCol="0" anchor="t">
            <a:spAutoFit/>
          </a:bodyPr>
          <a:lstStyle/>
          <a:p>
            <a:pPr algn="l">
              <a:lnSpc>
                <a:spcPts val="5249"/>
              </a:lnSpc>
            </a:pPr>
            <a:r>
              <a:rPr lang="en-US" sz="2999" b="1" spc="299">
                <a:solidFill>
                  <a:srgbClr val="1D1127"/>
                </a:solidFill>
                <a:latin typeface="Raleway Bold"/>
                <a:ea typeface="Raleway Bold"/>
                <a:cs typeface="Raleway Bold"/>
                <a:sym typeface="Raleway Bold"/>
              </a:rPr>
              <a:t>Tool Used:</a:t>
            </a:r>
            <a:r>
              <a:rPr lang="en-US" sz="2999" spc="299">
                <a:solidFill>
                  <a:srgbClr val="1D1127"/>
                </a:solidFill>
                <a:latin typeface="Raleway"/>
                <a:ea typeface="Raleway"/>
                <a:cs typeface="Raleway"/>
                <a:sym typeface="Raleway"/>
              </a:rPr>
              <a:t>OMNeT++ with INET Framework</a:t>
            </a:r>
          </a:p>
          <a:p>
            <a:pPr algn="l">
              <a:lnSpc>
                <a:spcPts val="5429"/>
              </a:lnSpc>
            </a:pPr>
            <a:r>
              <a:rPr lang="en-US" sz="2999" b="1" spc="299">
                <a:solidFill>
                  <a:srgbClr val="1D1127"/>
                </a:solidFill>
                <a:latin typeface="Raleway Bold"/>
                <a:ea typeface="Raleway Bold"/>
                <a:cs typeface="Raleway Bold"/>
                <a:sym typeface="Raleway Bold"/>
              </a:rPr>
              <a:t>Network Parameters:</a:t>
            </a:r>
          </a:p>
          <a:p>
            <a:pPr marL="582928" lvl="1" indent="-291464" algn="l">
              <a:lnSpc>
                <a:spcPts val="3779"/>
              </a:lnSpc>
              <a:buFont typeface="Arial"/>
              <a:buChar char="•"/>
            </a:pPr>
            <a:r>
              <a:rPr lang="en-US" sz="2699" spc="269">
                <a:solidFill>
                  <a:srgbClr val="1D1127"/>
                </a:solidFill>
                <a:latin typeface="Raleway"/>
                <a:ea typeface="Raleway"/>
                <a:cs typeface="Raleway"/>
                <a:sym typeface="Raleway"/>
              </a:rPr>
              <a:t>Packet delivery simulation between hostA and hostB</a:t>
            </a:r>
          </a:p>
          <a:p>
            <a:pPr marL="582928" lvl="1" indent="-291464" algn="l">
              <a:lnSpc>
                <a:spcPts val="3779"/>
              </a:lnSpc>
              <a:buFont typeface="Arial"/>
              <a:buChar char="•"/>
            </a:pPr>
            <a:r>
              <a:rPr lang="en-US" sz="2699" spc="269">
                <a:solidFill>
                  <a:srgbClr val="1D1127"/>
                </a:solidFill>
                <a:latin typeface="Raleway"/>
                <a:ea typeface="Raleway"/>
                <a:cs typeface="Raleway"/>
                <a:sym typeface="Raleway"/>
              </a:rPr>
              <a:t>Energy consumption modeling for nodes</a:t>
            </a:r>
          </a:p>
          <a:p>
            <a:pPr marL="582928" lvl="1" indent="-291464" algn="l">
              <a:lnSpc>
                <a:spcPts val="3779"/>
              </a:lnSpc>
              <a:buFont typeface="Arial"/>
              <a:buChar char="•"/>
            </a:pPr>
            <a:r>
              <a:rPr lang="en-US" sz="2699" spc="269">
                <a:solidFill>
                  <a:srgbClr val="1D1127"/>
                </a:solidFill>
                <a:latin typeface="Raleway"/>
                <a:ea typeface="Raleway"/>
                <a:cs typeface="Raleway"/>
                <a:sym typeface="Raleway"/>
              </a:rPr>
              <a:t>Linear mobility for nodes R1, R2, and R3</a:t>
            </a:r>
          </a:p>
          <a:p>
            <a:pPr algn="l">
              <a:lnSpc>
                <a:spcPts val="3499"/>
              </a:lnSpc>
            </a:pPr>
            <a:endParaRPr lang="en-US" sz="2699" spc="269">
              <a:solidFill>
                <a:srgbClr val="1D1127"/>
              </a:solidFill>
              <a:latin typeface="Raleway"/>
              <a:ea typeface="Raleway"/>
              <a:cs typeface="Raleway"/>
              <a:sym typeface="Raleway"/>
            </a:endParaRPr>
          </a:p>
          <a:p>
            <a:pPr algn="l">
              <a:lnSpc>
                <a:spcPts val="6749"/>
              </a:lnSpc>
            </a:pPr>
            <a:r>
              <a:rPr lang="en-US" sz="2999" b="1" spc="299">
                <a:solidFill>
                  <a:srgbClr val="1D1127"/>
                </a:solidFill>
                <a:latin typeface="Raleway Bold"/>
                <a:ea typeface="Raleway Bold"/>
                <a:cs typeface="Raleway Bold"/>
                <a:sym typeface="Raleway Bold"/>
              </a:rPr>
              <a:t>Scenarios Simulated:</a:t>
            </a:r>
          </a:p>
          <a:p>
            <a:pPr marL="582928" lvl="1" indent="-291464" algn="l">
              <a:lnSpc>
                <a:spcPts val="3779"/>
              </a:lnSpc>
              <a:buAutoNum type="arabicPeriod"/>
            </a:pPr>
            <a:r>
              <a:rPr lang="en-US" sz="2699" spc="269">
                <a:solidFill>
                  <a:srgbClr val="1D1127"/>
                </a:solidFill>
                <a:latin typeface="Raleway"/>
                <a:ea typeface="Raleway"/>
                <a:cs typeface="Raleway"/>
                <a:sym typeface="Raleway"/>
              </a:rPr>
              <a:t>Communication Range and Interference</a:t>
            </a:r>
          </a:p>
          <a:p>
            <a:pPr marL="582928" lvl="1" indent="-291464" algn="l">
              <a:lnSpc>
                <a:spcPts val="3779"/>
              </a:lnSpc>
              <a:buAutoNum type="arabicPeriod"/>
            </a:pPr>
            <a:r>
              <a:rPr lang="en-US" sz="2699" spc="269">
                <a:solidFill>
                  <a:srgbClr val="1D1127"/>
                </a:solidFill>
                <a:latin typeface="Raleway"/>
                <a:ea typeface="Raleway"/>
                <a:cs typeface="Raleway"/>
                <a:sym typeface="Raleway"/>
              </a:rPr>
              <a:t>Mobility and Routing Adaptation</a:t>
            </a:r>
          </a:p>
          <a:p>
            <a:pPr marL="582928" lvl="1" indent="-291464" algn="l">
              <a:lnSpc>
                <a:spcPts val="3779"/>
              </a:lnSpc>
              <a:buAutoNum type="arabicPeriod"/>
            </a:pPr>
            <a:r>
              <a:rPr lang="en-US" sz="2699" spc="269">
                <a:solidFill>
                  <a:srgbClr val="1D1127"/>
                </a:solidFill>
                <a:latin typeface="Raleway"/>
                <a:ea typeface="Raleway"/>
                <a:cs typeface="Raleway"/>
                <a:sym typeface="Raleway"/>
              </a:rPr>
              <a:t>Energy Efficiency</a:t>
            </a:r>
          </a:p>
          <a:p>
            <a:pPr algn="l">
              <a:lnSpc>
                <a:spcPts val="3499"/>
              </a:lnSpc>
            </a:pPr>
            <a:endParaRPr lang="en-US" sz="2699" spc="269">
              <a:solidFill>
                <a:srgbClr val="1D1127"/>
              </a:solidFill>
              <a:latin typeface="Raleway"/>
              <a:ea typeface="Raleway"/>
              <a:cs typeface="Raleway"/>
              <a:sym typeface="Raleway"/>
            </a:endParaRPr>
          </a:p>
          <a:p>
            <a:pPr algn="l">
              <a:lnSpc>
                <a:spcPts val="3499"/>
              </a:lnSpc>
            </a:pPr>
            <a:endParaRPr lang="en-US" sz="2699" spc="269">
              <a:solidFill>
                <a:srgbClr val="1D1127"/>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0" y="10263188"/>
            <a:ext cx="10094146" cy="0"/>
          </a:xfrm>
          <a:prstGeom prst="line">
            <a:avLst/>
          </a:prstGeom>
          <a:ln w="47625" cap="flat">
            <a:solidFill>
              <a:srgbClr val="62DBDF"/>
            </a:solidFill>
            <a:prstDash val="solid"/>
            <a:headEnd type="none" w="sm" len="sm"/>
            <a:tailEnd type="none" w="sm" len="sm"/>
          </a:ln>
        </p:spPr>
      </p:sp>
      <p:sp>
        <p:nvSpPr>
          <p:cNvPr id="3" name="AutoShape 3"/>
          <p:cNvSpPr/>
          <p:nvPr/>
        </p:nvSpPr>
        <p:spPr>
          <a:xfrm>
            <a:off x="3327799" y="2147613"/>
            <a:ext cx="11253724" cy="0"/>
          </a:xfrm>
          <a:prstGeom prst="line">
            <a:avLst/>
          </a:prstGeom>
          <a:ln w="47625" cap="flat">
            <a:solidFill>
              <a:srgbClr val="62DBDF"/>
            </a:solidFill>
            <a:prstDash val="solid"/>
            <a:headEnd type="none" w="sm" len="sm"/>
            <a:tailEnd type="none" w="sm" len="sm"/>
          </a:ln>
        </p:spPr>
      </p:sp>
      <p:sp>
        <p:nvSpPr>
          <p:cNvPr id="4" name="Freeform 4"/>
          <p:cNvSpPr/>
          <p:nvPr/>
        </p:nvSpPr>
        <p:spPr>
          <a:xfrm>
            <a:off x="2717768" y="2147613"/>
            <a:ext cx="12152592" cy="6835833"/>
          </a:xfrm>
          <a:custGeom>
            <a:avLst/>
            <a:gdLst/>
            <a:ahLst/>
            <a:cxnLst/>
            <a:rect l="l" t="t" r="r" b="b"/>
            <a:pathLst>
              <a:path w="12152592" h="6835833">
                <a:moveTo>
                  <a:pt x="0" y="0"/>
                </a:moveTo>
                <a:lnTo>
                  <a:pt x="12152591" y="0"/>
                </a:lnTo>
                <a:lnTo>
                  <a:pt x="12152591" y="6835833"/>
                </a:lnTo>
                <a:lnTo>
                  <a:pt x="0" y="6835833"/>
                </a:lnTo>
                <a:lnTo>
                  <a:pt x="0" y="0"/>
                </a:lnTo>
                <a:close/>
              </a:path>
            </a:pathLst>
          </a:custGeom>
          <a:blipFill>
            <a:blip r:embed="rId2"/>
            <a:stretch>
              <a:fillRect/>
            </a:stretch>
          </a:blipFill>
        </p:spPr>
      </p:sp>
      <p:sp>
        <p:nvSpPr>
          <p:cNvPr id="5" name="TextBox 5"/>
          <p:cNvSpPr txBox="1"/>
          <p:nvPr/>
        </p:nvSpPr>
        <p:spPr>
          <a:xfrm>
            <a:off x="3555017" y="561975"/>
            <a:ext cx="10875046" cy="923925"/>
          </a:xfrm>
          <a:prstGeom prst="rect">
            <a:avLst/>
          </a:prstGeom>
        </p:spPr>
        <p:txBody>
          <a:bodyPr lIns="0" tIns="0" rIns="0" bIns="0" rtlCol="0" anchor="t">
            <a:spAutoFit/>
          </a:bodyPr>
          <a:lstStyle/>
          <a:p>
            <a:pPr algn="l">
              <a:lnSpc>
                <a:spcPts val="7200"/>
              </a:lnSpc>
            </a:pPr>
            <a:r>
              <a:rPr lang="en-US" sz="6000" b="1" spc="600">
                <a:solidFill>
                  <a:srgbClr val="1D1127"/>
                </a:solidFill>
                <a:latin typeface="Raleway Heavy"/>
                <a:ea typeface="Raleway Heavy"/>
                <a:cs typeface="Raleway Heavy"/>
                <a:sym typeface="Raleway Heavy"/>
              </a:rPr>
              <a:t>RESULTS AND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rot="-7543526">
            <a:off x="-2205110" y="4665416"/>
            <a:ext cx="13939080" cy="13939080"/>
          </a:xfrm>
          <a:custGeom>
            <a:avLst/>
            <a:gdLst/>
            <a:ahLst/>
            <a:cxnLst/>
            <a:rect l="l" t="t" r="r" b="b"/>
            <a:pathLst>
              <a:path w="13939080" h="13939080">
                <a:moveTo>
                  <a:pt x="0" y="0"/>
                </a:moveTo>
                <a:lnTo>
                  <a:pt x="13939079" y="0"/>
                </a:lnTo>
                <a:lnTo>
                  <a:pt x="13939079" y="13939079"/>
                </a:lnTo>
                <a:lnTo>
                  <a:pt x="0" y="13939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06477" y="561975"/>
            <a:ext cx="10875046" cy="923925"/>
          </a:xfrm>
          <a:prstGeom prst="rect">
            <a:avLst/>
          </a:prstGeom>
        </p:spPr>
        <p:txBody>
          <a:bodyPr lIns="0" tIns="0" rIns="0" bIns="0" rtlCol="0" anchor="t">
            <a:spAutoFit/>
          </a:bodyPr>
          <a:lstStyle/>
          <a:p>
            <a:pPr algn="l">
              <a:lnSpc>
                <a:spcPts val="7200"/>
              </a:lnSpc>
            </a:pPr>
            <a:r>
              <a:rPr lang="en-US" sz="6000" b="1" spc="600">
                <a:solidFill>
                  <a:srgbClr val="1D1127"/>
                </a:solidFill>
                <a:latin typeface="Raleway Heavy"/>
                <a:ea typeface="Raleway Heavy"/>
                <a:cs typeface="Raleway Heavy"/>
                <a:sym typeface="Raleway Heavy"/>
              </a:rPr>
              <a:t>RESULTS AND ANALYSIS</a:t>
            </a:r>
          </a:p>
        </p:txBody>
      </p:sp>
      <p:sp>
        <p:nvSpPr>
          <p:cNvPr id="4" name="Freeform 4"/>
          <p:cNvSpPr/>
          <p:nvPr/>
        </p:nvSpPr>
        <p:spPr>
          <a:xfrm>
            <a:off x="2678382" y="1907387"/>
            <a:ext cx="12459957" cy="7039876"/>
          </a:xfrm>
          <a:custGeom>
            <a:avLst/>
            <a:gdLst/>
            <a:ahLst/>
            <a:cxnLst/>
            <a:rect l="l" t="t" r="r" b="b"/>
            <a:pathLst>
              <a:path w="12459957" h="7039876">
                <a:moveTo>
                  <a:pt x="0" y="0"/>
                </a:moveTo>
                <a:lnTo>
                  <a:pt x="12459957" y="0"/>
                </a:lnTo>
                <a:lnTo>
                  <a:pt x="12459957" y="7039876"/>
                </a:lnTo>
                <a:lnTo>
                  <a:pt x="0" y="7039876"/>
                </a:lnTo>
                <a:lnTo>
                  <a:pt x="0" y="0"/>
                </a:lnTo>
                <a:close/>
              </a:path>
            </a:pathLst>
          </a:custGeom>
          <a:blipFill>
            <a:blip r:embed="rId4"/>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rot="-7543526">
            <a:off x="-2205110" y="4665416"/>
            <a:ext cx="13939080" cy="13939080"/>
          </a:xfrm>
          <a:custGeom>
            <a:avLst/>
            <a:gdLst/>
            <a:ahLst/>
            <a:cxnLst/>
            <a:rect l="l" t="t" r="r" b="b"/>
            <a:pathLst>
              <a:path w="13939080" h="13939080">
                <a:moveTo>
                  <a:pt x="0" y="0"/>
                </a:moveTo>
                <a:lnTo>
                  <a:pt x="13939079" y="0"/>
                </a:lnTo>
                <a:lnTo>
                  <a:pt x="13939079" y="13939079"/>
                </a:lnTo>
                <a:lnTo>
                  <a:pt x="0" y="13939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06477" y="561975"/>
            <a:ext cx="10875046" cy="923925"/>
          </a:xfrm>
          <a:prstGeom prst="rect">
            <a:avLst/>
          </a:prstGeom>
        </p:spPr>
        <p:txBody>
          <a:bodyPr lIns="0" tIns="0" rIns="0" bIns="0" rtlCol="0" anchor="t">
            <a:spAutoFit/>
          </a:bodyPr>
          <a:lstStyle/>
          <a:p>
            <a:pPr algn="l">
              <a:lnSpc>
                <a:spcPts val="7200"/>
              </a:lnSpc>
            </a:pPr>
            <a:r>
              <a:rPr lang="en-US" sz="6000" b="1" spc="600">
                <a:solidFill>
                  <a:srgbClr val="1D1127"/>
                </a:solidFill>
                <a:latin typeface="Raleway Heavy"/>
                <a:ea typeface="Raleway Heavy"/>
                <a:cs typeface="Raleway Heavy"/>
                <a:sym typeface="Raleway Heavy"/>
              </a:rPr>
              <a:t>RESULTS AND ANALYSIS</a:t>
            </a:r>
          </a:p>
        </p:txBody>
      </p:sp>
      <p:sp>
        <p:nvSpPr>
          <p:cNvPr id="4" name="Freeform 4"/>
          <p:cNvSpPr/>
          <p:nvPr/>
        </p:nvSpPr>
        <p:spPr>
          <a:xfrm>
            <a:off x="7427775" y="3925759"/>
            <a:ext cx="10598940" cy="5961904"/>
          </a:xfrm>
          <a:custGeom>
            <a:avLst/>
            <a:gdLst/>
            <a:ahLst/>
            <a:cxnLst/>
            <a:rect l="l" t="t" r="r" b="b"/>
            <a:pathLst>
              <a:path w="10598940" h="5961904">
                <a:moveTo>
                  <a:pt x="0" y="0"/>
                </a:moveTo>
                <a:lnTo>
                  <a:pt x="10598940" y="0"/>
                </a:lnTo>
                <a:lnTo>
                  <a:pt x="10598940" y="5961904"/>
                </a:lnTo>
                <a:lnTo>
                  <a:pt x="0" y="5961904"/>
                </a:lnTo>
                <a:lnTo>
                  <a:pt x="0" y="0"/>
                </a:lnTo>
                <a:close/>
              </a:path>
            </a:pathLst>
          </a:custGeom>
          <a:blipFill>
            <a:blip r:embed="rId4"/>
            <a:stretch>
              <a:fillRect/>
            </a:stretch>
          </a:blipFill>
        </p:spPr>
      </p:sp>
      <p:sp>
        <p:nvSpPr>
          <p:cNvPr id="5" name="Freeform 5"/>
          <p:cNvSpPr/>
          <p:nvPr/>
        </p:nvSpPr>
        <p:spPr>
          <a:xfrm>
            <a:off x="494733" y="1907387"/>
            <a:ext cx="9465163" cy="5551344"/>
          </a:xfrm>
          <a:custGeom>
            <a:avLst/>
            <a:gdLst/>
            <a:ahLst/>
            <a:cxnLst/>
            <a:rect l="l" t="t" r="r" b="b"/>
            <a:pathLst>
              <a:path w="9465163" h="5551344">
                <a:moveTo>
                  <a:pt x="0" y="0"/>
                </a:moveTo>
                <a:lnTo>
                  <a:pt x="9465163" y="0"/>
                </a:lnTo>
                <a:lnTo>
                  <a:pt x="9465163" y="5551344"/>
                </a:lnTo>
                <a:lnTo>
                  <a:pt x="0" y="5551344"/>
                </a:lnTo>
                <a:lnTo>
                  <a:pt x="0" y="0"/>
                </a:lnTo>
                <a:close/>
              </a:path>
            </a:pathLst>
          </a:custGeom>
          <a:blipFill>
            <a:blip r:embed="rId5"/>
            <a:stretch>
              <a:fillRect l="-2133" r="-2133"/>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73687"/>
            <a:ext cx="16230600" cy="6619125"/>
            <a:chOff x="0" y="0"/>
            <a:chExt cx="3040058" cy="1239789"/>
          </a:xfrm>
        </p:grpSpPr>
        <p:sp>
          <p:nvSpPr>
            <p:cNvPr id="3" name="Freeform 3"/>
            <p:cNvSpPr/>
            <p:nvPr/>
          </p:nvSpPr>
          <p:spPr>
            <a:xfrm>
              <a:off x="0" y="0"/>
              <a:ext cx="3040058" cy="1239789"/>
            </a:xfrm>
            <a:custGeom>
              <a:avLst/>
              <a:gdLst/>
              <a:ahLst/>
              <a:cxnLst/>
              <a:rect l="l" t="t" r="r" b="b"/>
              <a:pathLst>
                <a:path w="3040058" h="1239789">
                  <a:moveTo>
                    <a:pt x="0" y="0"/>
                  </a:moveTo>
                  <a:lnTo>
                    <a:pt x="3040058" y="0"/>
                  </a:lnTo>
                  <a:lnTo>
                    <a:pt x="3040058" y="1239789"/>
                  </a:lnTo>
                  <a:lnTo>
                    <a:pt x="0" y="1239789"/>
                  </a:lnTo>
                  <a:close/>
                </a:path>
              </a:pathLst>
            </a:custGeom>
            <a:solidFill>
              <a:srgbClr val="E1E1E1"/>
            </a:solidFill>
          </p:spPr>
        </p:sp>
      </p:grpSp>
      <p:grpSp>
        <p:nvGrpSpPr>
          <p:cNvPr id="4" name="Group 4"/>
          <p:cNvGrpSpPr/>
          <p:nvPr/>
        </p:nvGrpSpPr>
        <p:grpSpPr>
          <a:xfrm rot="-499655">
            <a:off x="-864456" y="-2140616"/>
            <a:ext cx="12904022" cy="2892803"/>
            <a:chOff x="0" y="0"/>
            <a:chExt cx="17094914" cy="3832310"/>
          </a:xfrm>
        </p:grpSpPr>
        <p:sp>
          <p:nvSpPr>
            <p:cNvPr id="5" name="Freeform 5"/>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62DBDF"/>
            </a:solidFill>
          </p:spPr>
        </p:sp>
      </p:grpSp>
      <p:grpSp>
        <p:nvGrpSpPr>
          <p:cNvPr id="6" name="Group 6"/>
          <p:cNvGrpSpPr/>
          <p:nvPr/>
        </p:nvGrpSpPr>
        <p:grpSpPr>
          <a:xfrm rot="-499655">
            <a:off x="6037956" y="9603908"/>
            <a:ext cx="12904022" cy="2892803"/>
            <a:chOff x="0" y="0"/>
            <a:chExt cx="17094914" cy="3832310"/>
          </a:xfrm>
        </p:grpSpPr>
        <p:sp>
          <p:nvSpPr>
            <p:cNvPr id="7" name="Freeform 7"/>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E1E1E1"/>
            </a:solidFill>
          </p:spPr>
        </p:sp>
      </p:grpSp>
      <p:sp>
        <p:nvSpPr>
          <p:cNvPr id="8" name="TextBox 8"/>
          <p:cNvSpPr txBox="1"/>
          <p:nvPr/>
        </p:nvSpPr>
        <p:spPr>
          <a:xfrm>
            <a:off x="5383926" y="1204675"/>
            <a:ext cx="7520148" cy="923925"/>
          </a:xfrm>
          <a:prstGeom prst="rect">
            <a:avLst/>
          </a:prstGeom>
        </p:spPr>
        <p:txBody>
          <a:bodyPr lIns="0" tIns="0" rIns="0" bIns="0" rtlCol="0" anchor="t">
            <a:spAutoFit/>
          </a:bodyPr>
          <a:lstStyle/>
          <a:p>
            <a:pPr algn="l">
              <a:lnSpc>
                <a:spcPts val="7200"/>
              </a:lnSpc>
            </a:pPr>
            <a:r>
              <a:rPr lang="en-US" sz="6000" b="1" spc="600">
                <a:solidFill>
                  <a:srgbClr val="1D1127"/>
                </a:solidFill>
                <a:latin typeface="Raleway Heavy"/>
                <a:ea typeface="Raleway Heavy"/>
                <a:cs typeface="Raleway Heavy"/>
                <a:sym typeface="Raleway Heavy"/>
              </a:rPr>
              <a:t>APPLICATIONS</a:t>
            </a:r>
          </a:p>
        </p:txBody>
      </p:sp>
      <p:sp>
        <p:nvSpPr>
          <p:cNvPr id="9" name="AutoShape 9"/>
          <p:cNvSpPr/>
          <p:nvPr/>
        </p:nvSpPr>
        <p:spPr>
          <a:xfrm>
            <a:off x="10767060" y="1028700"/>
            <a:ext cx="6492240" cy="0"/>
          </a:xfrm>
          <a:prstGeom prst="line">
            <a:avLst/>
          </a:prstGeom>
          <a:ln w="47625" cap="flat">
            <a:solidFill>
              <a:srgbClr val="2083C4"/>
            </a:solidFill>
            <a:prstDash val="solid"/>
            <a:headEnd type="none" w="sm" len="sm"/>
            <a:tailEnd type="none" w="sm" len="sm"/>
          </a:ln>
        </p:spPr>
      </p:sp>
      <p:sp>
        <p:nvSpPr>
          <p:cNvPr id="10" name="AutoShape 10"/>
          <p:cNvSpPr/>
          <p:nvPr/>
        </p:nvSpPr>
        <p:spPr>
          <a:xfrm>
            <a:off x="1028700" y="9258300"/>
            <a:ext cx="6492240" cy="0"/>
          </a:xfrm>
          <a:prstGeom prst="line">
            <a:avLst/>
          </a:prstGeom>
          <a:ln w="47625" cap="flat">
            <a:solidFill>
              <a:srgbClr val="2083C4"/>
            </a:solidFill>
            <a:prstDash val="solid"/>
            <a:headEnd type="none" w="sm" len="sm"/>
            <a:tailEnd type="none" w="sm" len="sm"/>
          </a:ln>
        </p:spPr>
      </p:sp>
      <p:sp>
        <p:nvSpPr>
          <p:cNvPr id="11" name="TextBox 11"/>
          <p:cNvSpPr txBox="1"/>
          <p:nvPr/>
        </p:nvSpPr>
        <p:spPr>
          <a:xfrm>
            <a:off x="2555921" y="3211235"/>
            <a:ext cx="13176158" cy="6126480"/>
          </a:xfrm>
          <a:prstGeom prst="rect">
            <a:avLst/>
          </a:prstGeom>
        </p:spPr>
        <p:txBody>
          <a:bodyPr lIns="0" tIns="0" rIns="0" bIns="0" rtlCol="0" anchor="t">
            <a:spAutoFit/>
          </a:bodyPr>
          <a:lstStyle/>
          <a:p>
            <a:pPr algn="l">
              <a:lnSpc>
                <a:spcPts val="3639"/>
              </a:lnSpc>
            </a:pPr>
            <a:r>
              <a:rPr lang="en-US" sz="2599" b="1" spc="259">
                <a:solidFill>
                  <a:srgbClr val="1D1127"/>
                </a:solidFill>
                <a:latin typeface="Raleway Bold"/>
                <a:ea typeface="Raleway Bold"/>
                <a:cs typeface="Raleway Bold"/>
                <a:sym typeface="Raleway Bold"/>
              </a:rPr>
              <a:t>Emergency Communication:</a:t>
            </a:r>
          </a:p>
          <a:p>
            <a:pPr marL="561339" lvl="1" indent="-280669" algn="l">
              <a:lnSpc>
                <a:spcPts val="4315"/>
              </a:lnSpc>
              <a:buFont typeface="Arial"/>
              <a:buChar char="•"/>
            </a:pPr>
            <a:r>
              <a:rPr lang="en-US" sz="2599" spc="259">
                <a:solidFill>
                  <a:srgbClr val="1D1127"/>
                </a:solidFill>
                <a:latin typeface="Raleway"/>
                <a:ea typeface="Raleway"/>
                <a:cs typeface="Raleway"/>
                <a:sym typeface="Raleway"/>
              </a:rPr>
              <a:t>For first responders and relief teams</a:t>
            </a:r>
          </a:p>
          <a:p>
            <a:pPr algn="l">
              <a:lnSpc>
                <a:spcPts val="2417"/>
              </a:lnSpc>
            </a:pPr>
            <a:endParaRPr lang="en-US" sz="2599" spc="259">
              <a:solidFill>
                <a:srgbClr val="1D1127"/>
              </a:solidFill>
              <a:latin typeface="Raleway"/>
              <a:ea typeface="Raleway"/>
              <a:cs typeface="Raleway"/>
              <a:sym typeface="Raleway"/>
            </a:endParaRPr>
          </a:p>
          <a:p>
            <a:pPr algn="l">
              <a:lnSpc>
                <a:spcPts val="3639"/>
              </a:lnSpc>
            </a:pPr>
            <a:r>
              <a:rPr lang="en-US" sz="2599" b="1" spc="259">
                <a:solidFill>
                  <a:srgbClr val="1D1127"/>
                </a:solidFill>
                <a:latin typeface="Raleway Bold"/>
                <a:ea typeface="Raleway Bold"/>
                <a:cs typeface="Raleway Bold"/>
                <a:sym typeface="Raleway Bold"/>
              </a:rPr>
              <a:t>Post-Disaster Recovery:</a:t>
            </a:r>
          </a:p>
          <a:p>
            <a:pPr marL="561339" lvl="1" indent="-280669" algn="l">
              <a:lnSpc>
                <a:spcPts val="5303"/>
              </a:lnSpc>
              <a:buFont typeface="Arial"/>
              <a:buChar char="•"/>
            </a:pPr>
            <a:r>
              <a:rPr lang="en-US" sz="2599" spc="259">
                <a:solidFill>
                  <a:srgbClr val="1D1127"/>
                </a:solidFill>
                <a:latin typeface="Raleway"/>
                <a:ea typeface="Raleway"/>
                <a:cs typeface="Raleway"/>
                <a:sym typeface="Raleway"/>
              </a:rPr>
              <a:t>Quickly re-establishing communication in disaster-stricken areas</a:t>
            </a:r>
          </a:p>
          <a:p>
            <a:pPr algn="l">
              <a:lnSpc>
                <a:spcPts val="1767"/>
              </a:lnSpc>
            </a:pPr>
            <a:endParaRPr lang="en-US" sz="2599" spc="259">
              <a:solidFill>
                <a:srgbClr val="1D1127"/>
              </a:solidFill>
              <a:latin typeface="Raleway"/>
              <a:ea typeface="Raleway"/>
              <a:cs typeface="Raleway"/>
              <a:sym typeface="Raleway"/>
            </a:endParaRPr>
          </a:p>
          <a:p>
            <a:pPr algn="l">
              <a:lnSpc>
                <a:spcPts val="3639"/>
              </a:lnSpc>
            </a:pPr>
            <a:r>
              <a:rPr lang="en-US" sz="2599" b="1" spc="259">
                <a:solidFill>
                  <a:srgbClr val="1D1127"/>
                </a:solidFill>
                <a:latin typeface="Raleway Bold"/>
                <a:ea typeface="Raleway Bold"/>
                <a:cs typeface="Raleway Bold"/>
                <a:sym typeface="Raleway Bold"/>
              </a:rPr>
              <a:t>Remote Areas:</a:t>
            </a:r>
          </a:p>
          <a:p>
            <a:pPr marL="561339" lvl="1" indent="-280669" algn="l">
              <a:lnSpc>
                <a:spcPts val="6057"/>
              </a:lnSpc>
              <a:buFont typeface="Arial"/>
              <a:buChar char="•"/>
            </a:pPr>
            <a:r>
              <a:rPr lang="en-US" sz="2599" spc="259">
                <a:solidFill>
                  <a:srgbClr val="1D1127"/>
                </a:solidFill>
                <a:latin typeface="Raleway"/>
                <a:ea typeface="Raleway"/>
                <a:cs typeface="Raleway"/>
                <a:sym typeface="Raleway"/>
              </a:rPr>
              <a:t>Providing connectivity where traditional networks are not feasible</a:t>
            </a:r>
          </a:p>
          <a:p>
            <a:pPr algn="l">
              <a:lnSpc>
                <a:spcPts val="4835"/>
              </a:lnSpc>
            </a:pPr>
            <a:r>
              <a:rPr lang="en-US" sz="2599" b="1" spc="259">
                <a:solidFill>
                  <a:srgbClr val="1D1127"/>
                </a:solidFill>
                <a:latin typeface="Raleway Bold"/>
                <a:ea typeface="Raleway Bold"/>
                <a:cs typeface="Raleway Bold"/>
                <a:sym typeface="Raleway Bold"/>
              </a:rPr>
              <a:t>Rural Connectivity:</a:t>
            </a:r>
          </a:p>
          <a:p>
            <a:pPr marL="561339" lvl="1" indent="-280669" algn="l">
              <a:lnSpc>
                <a:spcPts val="4835"/>
              </a:lnSpc>
              <a:buFont typeface="Arial"/>
              <a:buChar char="•"/>
            </a:pPr>
            <a:r>
              <a:rPr lang="en-US" sz="2599" spc="259">
                <a:solidFill>
                  <a:srgbClr val="1D1127"/>
                </a:solidFill>
                <a:latin typeface="Raleway"/>
                <a:ea typeface="Raleway"/>
                <a:cs typeface="Raleway"/>
                <a:sym typeface="Raleway"/>
              </a:rPr>
              <a:t>Deploy networks in remote areas without existing infrastructure</a:t>
            </a:r>
          </a:p>
          <a:p>
            <a:pPr algn="l">
              <a:lnSpc>
                <a:spcPts val="4835"/>
              </a:lnSpc>
            </a:pPr>
            <a:endParaRPr lang="en-US" sz="2599" spc="259">
              <a:solidFill>
                <a:srgbClr val="1D1127"/>
              </a:solidFill>
              <a:latin typeface="Raleway"/>
              <a:ea typeface="Raleway"/>
              <a:cs typeface="Raleway"/>
              <a:sym typeface="Raleway"/>
            </a:endParaRPr>
          </a:p>
          <a:p>
            <a:pPr algn="l">
              <a:lnSpc>
                <a:spcPts val="3499"/>
              </a:lnSpc>
            </a:pPr>
            <a:endParaRPr lang="en-US" sz="2599" spc="259">
              <a:solidFill>
                <a:srgbClr val="1D1127"/>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73687"/>
            <a:ext cx="16230600" cy="6619125"/>
            <a:chOff x="0" y="0"/>
            <a:chExt cx="3040058" cy="1239789"/>
          </a:xfrm>
        </p:grpSpPr>
        <p:sp>
          <p:nvSpPr>
            <p:cNvPr id="3" name="Freeform 3"/>
            <p:cNvSpPr/>
            <p:nvPr/>
          </p:nvSpPr>
          <p:spPr>
            <a:xfrm>
              <a:off x="0" y="0"/>
              <a:ext cx="3040058" cy="1239789"/>
            </a:xfrm>
            <a:custGeom>
              <a:avLst/>
              <a:gdLst/>
              <a:ahLst/>
              <a:cxnLst/>
              <a:rect l="l" t="t" r="r" b="b"/>
              <a:pathLst>
                <a:path w="3040058" h="1239789">
                  <a:moveTo>
                    <a:pt x="0" y="0"/>
                  </a:moveTo>
                  <a:lnTo>
                    <a:pt x="3040058" y="0"/>
                  </a:lnTo>
                  <a:lnTo>
                    <a:pt x="3040058" y="1239789"/>
                  </a:lnTo>
                  <a:lnTo>
                    <a:pt x="0" y="1239789"/>
                  </a:lnTo>
                  <a:close/>
                </a:path>
              </a:pathLst>
            </a:custGeom>
            <a:solidFill>
              <a:srgbClr val="E1E1E1"/>
            </a:solidFill>
          </p:spPr>
        </p:sp>
      </p:grpSp>
      <p:grpSp>
        <p:nvGrpSpPr>
          <p:cNvPr id="4" name="Group 4"/>
          <p:cNvGrpSpPr/>
          <p:nvPr/>
        </p:nvGrpSpPr>
        <p:grpSpPr>
          <a:xfrm rot="-499655">
            <a:off x="-864456" y="-2140616"/>
            <a:ext cx="12904022" cy="2892803"/>
            <a:chOff x="0" y="0"/>
            <a:chExt cx="17094914" cy="3832310"/>
          </a:xfrm>
        </p:grpSpPr>
        <p:sp>
          <p:nvSpPr>
            <p:cNvPr id="5" name="Freeform 5"/>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519CB5">
                <a:alpha val="44706"/>
              </a:srgbClr>
            </a:solidFill>
          </p:spPr>
        </p:sp>
      </p:grpSp>
      <p:grpSp>
        <p:nvGrpSpPr>
          <p:cNvPr id="6" name="Group 6"/>
          <p:cNvGrpSpPr/>
          <p:nvPr/>
        </p:nvGrpSpPr>
        <p:grpSpPr>
          <a:xfrm rot="-499655">
            <a:off x="6037956" y="9603908"/>
            <a:ext cx="12904022" cy="2892803"/>
            <a:chOff x="0" y="0"/>
            <a:chExt cx="17094914" cy="3832310"/>
          </a:xfrm>
        </p:grpSpPr>
        <p:sp>
          <p:nvSpPr>
            <p:cNvPr id="7" name="Freeform 7"/>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E1E1E1"/>
            </a:solidFill>
          </p:spPr>
        </p:sp>
      </p:grpSp>
      <p:sp>
        <p:nvSpPr>
          <p:cNvPr id="8" name="TextBox 8"/>
          <p:cNvSpPr txBox="1"/>
          <p:nvPr/>
        </p:nvSpPr>
        <p:spPr>
          <a:xfrm>
            <a:off x="5383926" y="1204675"/>
            <a:ext cx="7520148" cy="923925"/>
          </a:xfrm>
          <a:prstGeom prst="rect">
            <a:avLst/>
          </a:prstGeom>
        </p:spPr>
        <p:txBody>
          <a:bodyPr lIns="0" tIns="0" rIns="0" bIns="0" rtlCol="0" anchor="t">
            <a:spAutoFit/>
          </a:bodyPr>
          <a:lstStyle/>
          <a:p>
            <a:pPr algn="l">
              <a:lnSpc>
                <a:spcPts val="7200"/>
              </a:lnSpc>
            </a:pPr>
            <a:r>
              <a:rPr lang="en-US" sz="6000" b="1" spc="600">
                <a:solidFill>
                  <a:srgbClr val="1D1127"/>
                </a:solidFill>
                <a:latin typeface="Raleway Heavy"/>
                <a:ea typeface="Raleway Heavy"/>
                <a:cs typeface="Raleway Heavy"/>
                <a:sym typeface="Raleway Heavy"/>
              </a:rPr>
              <a:t>CONCLUSION</a:t>
            </a:r>
          </a:p>
        </p:txBody>
      </p:sp>
      <p:sp>
        <p:nvSpPr>
          <p:cNvPr id="9" name="AutoShape 9"/>
          <p:cNvSpPr/>
          <p:nvPr/>
        </p:nvSpPr>
        <p:spPr>
          <a:xfrm>
            <a:off x="10767060" y="1028700"/>
            <a:ext cx="6492240" cy="0"/>
          </a:xfrm>
          <a:prstGeom prst="line">
            <a:avLst/>
          </a:prstGeom>
          <a:ln w="47625" cap="flat">
            <a:solidFill>
              <a:srgbClr val="2083C4"/>
            </a:solidFill>
            <a:prstDash val="solid"/>
            <a:headEnd type="none" w="sm" len="sm"/>
            <a:tailEnd type="none" w="sm" len="sm"/>
          </a:ln>
        </p:spPr>
      </p:sp>
      <p:sp>
        <p:nvSpPr>
          <p:cNvPr id="10" name="AutoShape 10"/>
          <p:cNvSpPr/>
          <p:nvPr/>
        </p:nvSpPr>
        <p:spPr>
          <a:xfrm>
            <a:off x="1028700" y="9258300"/>
            <a:ext cx="6492240" cy="0"/>
          </a:xfrm>
          <a:prstGeom prst="line">
            <a:avLst/>
          </a:prstGeom>
          <a:ln w="47625" cap="flat">
            <a:solidFill>
              <a:srgbClr val="2083C4"/>
            </a:solidFill>
            <a:prstDash val="solid"/>
            <a:headEnd type="none" w="sm" len="sm"/>
            <a:tailEnd type="none" w="sm" len="sm"/>
          </a:ln>
        </p:spPr>
      </p:sp>
      <p:sp>
        <p:nvSpPr>
          <p:cNvPr id="11" name="TextBox 11"/>
          <p:cNvSpPr txBox="1"/>
          <p:nvPr/>
        </p:nvSpPr>
        <p:spPr>
          <a:xfrm>
            <a:off x="2555921" y="3211235"/>
            <a:ext cx="13176158" cy="6412230"/>
          </a:xfrm>
          <a:prstGeom prst="rect">
            <a:avLst/>
          </a:prstGeom>
        </p:spPr>
        <p:txBody>
          <a:bodyPr lIns="0" tIns="0" rIns="0" bIns="0" rtlCol="0" anchor="t">
            <a:spAutoFit/>
          </a:bodyPr>
          <a:lstStyle/>
          <a:p>
            <a:pPr algn="l">
              <a:lnSpc>
                <a:spcPts val="3639"/>
              </a:lnSpc>
            </a:pPr>
            <a:r>
              <a:rPr lang="en-US" sz="2599" b="1" spc="259">
                <a:solidFill>
                  <a:srgbClr val="1D1127"/>
                </a:solidFill>
                <a:latin typeface="Raleway Bold"/>
                <a:ea typeface="Raleway Bold"/>
                <a:cs typeface="Raleway Bold"/>
                <a:sym typeface="Raleway Bold"/>
              </a:rPr>
              <a:t>Summary:</a:t>
            </a:r>
          </a:p>
          <a:p>
            <a:pPr marL="561339" lvl="1" indent="-280669" algn="l">
              <a:lnSpc>
                <a:spcPts val="5563"/>
              </a:lnSpc>
              <a:buFont typeface="Arial"/>
              <a:buChar char="•"/>
            </a:pPr>
            <a:r>
              <a:rPr lang="en-US" sz="2599" spc="259">
                <a:solidFill>
                  <a:srgbClr val="1D1127"/>
                </a:solidFill>
                <a:latin typeface="Raleway"/>
                <a:ea typeface="Raleway"/>
                <a:cs typeface="Raleway"/>
                <a:sym typeface="Raleway"/>
              </a:rPr>
              <a:t>Developed a simulation-based disaster-resilient network using AODV routing in OMNeT++.</a:t>
            </a:r>
          </a:p>
          <a:p>
            <a:pPr marL="561339" lvl="1" indent="-280669" algn="l">
              <a:lnSpc>
                <a:spcPts val="5563"/>
              </a:lnSpc>
              <a:buFont typeface="Arial"/>
              <a:buChar char="•"/>
            </a:pPr>
            <a:r>
              <a:rPr lang="en-US" sz="2599" spc="259">
                <a:solidFill>
                  <a:srgbClr val="1D1127"/>
                </a:solidFill>
                <a:latin typeface="Raleway"/>
                <a:ea typeface="Raleway"/>
                <a:cs typeface="Raleway"/>
                <a:sym typeface="Raleway"/>
              </a:rPr>
              <a:t>Demonstrated the reliability, scalability, and energy efficiency of mesh topologies</a:t>
            </a:r>
          </a:p>
          <a:p>
            <a:pPr algn="l">
              <a:lnSpc>
                <a:spcPts val="3639"/>
              </a:lnSpc>
            </a:pPr>
            <a:endParaRPr lang="en-US" sz="2599" spc="259">
              <a:solidFill>
                <a:srgbClr val="1D1127"/>
              </a:solidFill>
              <a:latin typeface="Raleway"/>
              <a:ea typeface="Raleway"/>
              <a:cs typeface="Raleway"/>
              <a:sym typeface="Raleway"/>
            </a:endParaRPr>
          </a:p>
          <a:p>
            <a:pPr algn="l">
              <a:lnSpc>
                <a:spcPts val="3639"/>
              </a:lnSpc>
            </a:pPr>
            <a:r>
              <a:rPr lang="en-US" sz="2599" b="1" spc="259">
                <a:solidFill>
                  <a:srgbClr val="1D1127"/>
                </a:solidFill>
                <a:latin typeface="Raleway Bold"/>
                <a:ea typeface="Raleway Bold"/>
                <a:cs typeface="Raleway Bold"/>
                <a:sym typeface="Raleway Bold"/>
              </a:rPr>
              <a:t>Impact:</a:t>
            </a:r>
          </a:p>
          <a:p>
            <a:pPr marL="561339" lvl="1" indent="-280669" algn="l">
              <a:lnSpc>
                <a:spcPts val="5303"/>
              </a:lnSpc>
              <a:buFont typeface="Arial"/>
              <a:buChar char="•"/>
            </a:pPr>
            <a:r>
              <a:rPr lang="en-US" sz="2599" spc="259">
                <a:solidFill>
                  <a:srgbClr val="1D1127"/>
                </a:solidFill>
                <a:latin typeface="Raleway"/>
                <a:ea typeface="Raleway"/>
                <a:cs typeface="Raleway"/>
                <a:sym typeface="Raleway"/>
              </a:rPr>
              <a:t>Provides a scalable and adaptable communication solution for disaster-prone regions</a:t>
            </a:r>
          </a:p>
          <a:p>
            <a:pPr algn="l">
              <a:lnSpc>
                <a:spcPts val="3639"/>
              </a:lnSpc>
            </a:pPr>
            <a:endParaRPr lang="en-US" sz="2599" spc="259">
              <a:solidFill>
                <a:srgbClr val="1D1127"/>
              </a:solidFill>
              <a:latin typeface="Raleway"/>
              <a:ea typeface="Raleway"/>
              <a:cs typeface="Raleway"/>
              <a:sym typeface="Raleway"/>
            </a:endParaRPr>
          </a:p>
          <a:p>
            <a:pPr algn="l">
              <a:lnSpc>
                <a:spcPts val="3499"/>
              </a:lnSpc>
            </a:pPr>
            <a:endParaRPr lang="en-US" sz="2599" spc="259">
              <a:solidFill>
                <a:srgbClr val="1D1127"/>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73687"/>
            <a:ext cx="16230600" cy="6619125"/>
            <a:chOff x="0" y="0"/>
            <a:chExt cx="3040058" cy="1239789"/>
          </a:xfrm>
        </p:grpSpPr>
        <p:sp>
          <p:nvSpPr>
            <p:cNvPr id="3" name="Freeform 3"/>
            <p:cNvSpPr/>
            <p:nvPr/>
          </p:nvSpPr>
          <p:spPr>
            <a:xfrm>
              <a:off x="0" y="0"/>
              <a:ext cx="3040058" cy="1239789"/>
            </a:xfrm>
            <a:custGeom>
              <a:avLst/>
              <a:gdLst/>
              <a:ahLst/>
              <a:cxnLst/>
              <a:rect l="l" t="t" r="r" b="b"/>
              <a:pathLst>
                <a:path w="3040058" h="1239789">
                  <a:moveTo>
                    <a:pt x="0" y="0"/>
                  </a:moveTo>
                  <a:lnTo>
                    <a:pt x="3040058" y="0"/>
                  </a:lnTo>
                  <a:lnTo>
                    <a:pt x="3040058" y="1239789"/>
                  </a:lnTo>
                  <a:lnTo>
                    <a:pt x="0" y="1239789"/>
                  </a:lnTo>
                  <a:close/>
                </a:path>
              </a:pathLst>
            </a:custGeom>
            <a:solidFill>
              <a:srgbClr val="E1E1E1"/>
            </a:solidFill>
          </p:spPr>
        </p:sp>
      </p:grpSp>
      <p:grpSp>
        <p:nvGrpSpPr>
          <p:cNvPr id="4" name="Group 4"/>
          <p:cNvGrpSpPr/>
          <p:nvPr/>
        </p:nvGrpSpPr>
        <p:grpSpPr>
          <a:xfrm rot="-499655">
            <a:off x="-864456" y="-2140616"/>
            <a:ext cx="12904022" cy="2892803"/>
            <a:chOff x="0" y="0"/>
            <a:chExt cx="17094914" cy="3832310"/>
          </a:xfrm>
        </p:grpSpPr>
        <p:sp>
          <p:nvSpPr>
            <p:cNvPr id="5" name="Freeform 5"/>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F7BE41">
                <a:alpha val="45882"/>
              </a:srgbClr>
            </a:solidFill>
          </p:spPr>
        </p:sp>
      </p:grpSp>
      <p:grpSp>
        <p:nvGrpSpPr>
          <p:cNvPr id="6" name="Group 6"/>
          <p:cNvGrpSpPr/>
          <p:nvPr/>
        </p:nvGrpSpPr>
        <p:grpSpPr>
          <a:xfrm rot="-499655">
            <a:off x="6037956" y="9603908"/>
            <a:ext cx="12904022" cy="2892803"/>
            <a:chOff x="0" y="0"/>
            <a:chExt cx="17094914" cy="3832310"/>
          </a:xfrm>
        </p:grpSpPr>
        <p:sp>
          <p:nvSpPr>
            <p:cNvPr id="7" name="Freeform 7"/>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E1E1E1"/>
            </a:solidFill>
          </p:spPr>
        </p:sp>
      </p:grpSp>
      <p:sp>
        <p:nvSpPr>
          <p:cNvPr id="8" name="TextBox 8"/>
          <p:cNvSpPr txBox="1"/>
          <p:nvPr/>
        </p:nvSpPr>
        <p:spPr>
          <a:xfrm>
            <a:off x="5383926" y="1204675"/>
            <a:ext cx="7520148" cy="923925"/>
          </a:xfrm>
          <a:prstGeom prst="rect">
            <a:avLst/>
          </a:prstGeom>
        </p:spPr>
        <p:txBody>
          <a:bodyPr lIns="0" tIns="0" rIns="0" bIns="0" rtlCol="0" anchor="t">
            <a:spAutoFit/>
          </a:bodyPr>
          <a:lstStyle/>
          <a:p>
            <a:pPr algn="l">
              <a:lnSpc>
                <a:spcPts val="7200"/>
              </a:lnSpc>
            </a:pPr>
            <a:r>
              <a:rPr lang="en-US" sz="6000" b="1" spc="600">
                <a:solidFill>
                  <a:srgbClr val="1D1127"/>
                </a:solidFill>
                <a:latin typeface="Raleway Heavy"/>
                <a:ea typeface="Raleway Heavy"/>
                <a:cs typeface="Raleway Heavy"/>
                <a:sym typeface="Raleway Heavy"/>
              </a:rPr>
              <a:t>FUTURE WORK</a:t>
            </a:r>
          </a:p>
        </p:txBody>
      </p:sp>
      <p:sp>
        <p:nvSpPr>
          <p:cNvPr id="9" name="AutoShape 9"/>
          <p:cNvSpPr/>
          <p:nvPr/>
        </p:nvSpPr>
        <p:spPr>
          <a:xfrm>
            <a:off x="10767060" y="1028700"/>
            <a:ext cx="6492240" cy="0"/>
          </a:xfrm>
          <a:prstGeom prst="line">
            <a:avLst/>
          </a:prstGeom>
          <a:ln w="47625" cap="flat">
            <a:solidFill>
              <a:srgbClr val="2083C4"/>
            </a:solidFill>
            <a:prstDash val="solid"/>
            <a:headEnd type="none" w="sm" len="sm"/>
            <a:tailEnd type="none" w="sm" len="sm"/>
          </a:ln>
        </p:spPr>
      </p:sp>
      <p:sp>
        <p:nvSpPr>
          <p:cNvPr id="10" name="AutoShape 10"/>
          <p:cNvSpPr/>
          <p:nvPr/>
        </p:nvSpPr>
        <p:spPr>
          <a:xfrm>
            <a:off x="1028700" y="9258300"/>
            <a:ext cx="6492240" cy="0"/>
          </a:xfrm>
          <a:prstGeom prst="line">
            <a:avLst/>
          </a:prstGeom>
          <a:ln w="47625" cap="flat">
            <a:solidFill>
              <a:srgbClr val="2083C4"/>
            </a:solidFill>
            <a:prstDash val="solid"/>
            <a:headEnd type="none" w="sm" len="sm"/>
            <a:tailEnd type="none" w="sm" len="sm"/>
          </a:ln>
        </p:spPr>
      </p:sp>
      <p:sp>
        <p:nvSpPr>
          <p:cNvPr id="11" name="TextBox 11"/>
          <p:cNvSpPr txBox="1"/>
          <p:nvPr/>
        </p:nvSpPr>
        <p:spPr>
          <a:xfrm>
            <a:off x="2555921" y="2623975"/>
            <a:ext cx="13176158" cy="7423595"/>
          </a:xfrm>
          <a:prstGeom prst="rect">
            <a:avLst/>
          </a:prstGeom>
        </p:spPr>
        <p:txBody>
          <a:bodyPr lIns="0" tIns="0" rIns="0" bIns="0" rtlCol="0" anchor="t">
            <a:spAutoFit/>
          </a:bodyPr>
          <a:lstStyle/>
          <a:p>
            <a:pPr algn="l">
              <a:lnSpc>
                <a:spcPts val="4237"/>
              </a:lnSpc>
            </a:pPr>
            <a:r>
              <a:rPr lang="en-US" sz="2599" b="1" spc="259">
                <a:solidFill>
                  <a:srgbClr val="1D1127"/>
                </a:solidFill>
                <a:latin typeface="Raleway Bold"/>
                <a:ea typeface="Raleway Bold"/>
                <a:cs typeface="Raleway Bold"/>
                <a:sym typeface="Raleway Bold"/>
              </a:rPr>
              <a:t>Optimising AODV: </a:t>
            </a:r>
            <a:r>
              <a:rPr lang="en-US" sz="2599" spc="259">
                <a:solidFill>
                  <a:srgbClr val="1D1127"/>
                </a:solidFill>
                <a:latin typeface="Raleway"/>
                <a:ea typeface="Raleway"/>
                <a:cs typeface="Raleway"/>
                <a:sym typeface="Raleway"/>
              </a:rPr>
              <a:t>Improve performance in extreme network conditions (high mobility, interference)</a:t>
            </a:r>
          </a:p>
          <a:p>
            <a:pPr algn="l">
              <a:lnSpc>
                <a:spcPts val="4237"/>
              </a:lnSpc>
            </a:pPr>
            <a:endParaRPr lang="en-US" sz="2599" spc="259">
              <a:solidFill>
                <a:srgbClr val="1D1127"/>
              </a:solidFill>
              <a:latin typeface="Raleway"/>
              <a:ea typeface="Raleway"/>
              <a:cs typeface="Raleway"/>
              <a:sym typeface="Raleway"/>
            </a:endParaRPr>
          </a:p>
          <a:p>
            <a:pPr algn="l">
              <a:lnSpc>
                <a:spcPts val="4237"/>
              </a:lnSpc>
            </a:pPr>
            <a:r>
              <a:rPr lang="en-US" sz="2599" b="1" spc="259">
                <a:solidFill>
                  <a:srgbClr val="1D1127"/>
                </a:solidFill>
                <a:latin typeface="Raleway Bold"/>
                <a:ea typeface="Raleway Bold"/>
                <a:cs typeface="Raleway Bold"/>
                <a:sym typeface="Raleway Bold"/>
              </a:rPr>
              <a:t>Integration with Other Technologies:</a:t>
            </a:r>
            <a:r>
              <a:rPr lang="en-US" sz="2599" spc="259">
                <a:solidFill>
                  <a:srgbClr val="1D1127"/>
                </a:solidFill>
                <a:latin typeface="Raleway"/>
                <a:ea typeface="Raleway"/>
                <a:cs typeface="Raleway"/>
                <a:sym typeface="Raleway"/>
              </a:rPr>
              <a:t>Integration with satellite communication or drone-based networks</a:t>
            </a:r>
          </a:p>
          <a:p>
            <a:pPr algn="l">
              <a:lnSpc>
                <a:spcPts val="4237"/>
              </a:lnSpc>
            </a:pPr>
            <a:endParaRPr lang="en-US" sz="2599" spc="259">
              <a:solidFill>
                <a:srgbClr val="1D1127"/>
              </a:solidFill>
              <a:latin typeface="Raleway"/>
              <a:ea typeface="Raleway"/>
              <a:cs typeface="Raleway"/>
              <a:sym typeface="Raleway"/>
            </a:endParaRPr>
          </a:p>
          <a:p>
            <a:pPr algn="l">
              <a:lnSpc>
                <a:spcPts val="4237"/>
              </a:lnSpc>
            </a:pPr>
            <a:r>
              <a:rPr lang="en-US" sz="2599" b="1" spc="259">
                <a:solidFill>
                  <a:srgbClr val="1D1127"/>
                </a:solidFill>
                <a:latin typeface="Raleway Bold"/>
                <a:ea typeface="Raleway Bold"/>
                <a:cs typeface="Raleway Bold"/>
                <a:sym typeface="Raleway Bold"/>
              </a:rPr>
              <a:t>Field Testing: </a:t>
            </a:r>
            <a:r>
              <a:rPr lang="en-US" sz="2599" spc="259">
                <a:solidFill>
                  <a:srgbClr val="1D1127"/>
                </a:solidFill>
                <a:latin typeface="Raleway"/>
                <a:ea typeface="Raleway"/>
                <a:cs typeface="Raleway"/>
                <a:sym typeface="Raleway"/>
              </a:rPr>
              <a:t>Deploy in real-world disaster scenarios to validate the simulation results</a:t>
            </a:r>
          </a:p>
          <a:p>
            <a:pPr algn="l">
              <a:lnSpc>
                <a:spcPts val="4237"/>
              </a:lnSpc>
            </a:pPr>
            <a:endParaRPr lang="en-US" sz="2599" spc="259">
              <a:solidFill>
                <a:srgbClr val="1D1127"/>
              </a:solidFill>
              <a:latin typeface="Raleway"/>
              <a:ea typeface="Raleway"/>
              <a:cs typeface="Raleway"/>
              <a:sym typeface="Raleway"/>
            </a:endParaRPr>
          </a:p>
          <a:p>
            <a:pPr algn="l">
              <a:lnSpc>
                <a:spcPts val="4237"/>
              </a:lnSpc>
            </a:pPr>
            <a:r>
              <a:rPr lang="en-US" sz="2599" b="1" spc="259">
                <a:solidFill>
                  <a:srgbClr val="1D1127"/>
                </a:solidFill>
                <a:latin typeface="Raleway Bold"/>
                <a:ea typeface="Raleway Bold"/>
                <a:cs typeface="Raleway Bold"/>
                <a:sym typeface="Raleway Bold"/>
              </a:rPr>
              <a:t>Real-World Deployment:</a:t>
            </a:r>
            <a:r>
              <a:rPr lang="en-US" sz="2599" spc="259">
                <a:solidFill>
                  <a:srgbClr val="1D1127"/>
                </a:solidFill>
                <a:latin typeface="Raleway"/>
                <a:ea typeface="Raleway"/>
                <a:cs typeface="Raleway"/>
                <a:sym typeface="Raleway"/>
              </a:rPr>
              <a:t>Validate the simulation in practical disaster recovery scenarios</a:t>
            </a:r>
          </a:p>
          <a:p>
            <a:pPr algn="l">
              <a:lnSpc>
                <a:spcPts val="4237"/>
              </a:lnSpc>
            </a:pPr>
            <a:endParaRPr lang="en-US" sz="2599" spc="259">
              <a:solidFill>
                <a:srgbClr val="1D1127"/>
              </a:solidFill>
              <a:latin typeface="Raleway"/>
              <a:ea typeface="Raleway"/>
              <a:cs typeface="Raleway"/>
              <a:sym typeface="Raleway"/>
            </a:endParaRPr>
          </a:p>
          <a:p>
            <a:pPr algn="l">
              <a:lnSpc>
                <a:spcPts val="4237"/>
              </a:lnSpc>
            </a:pPr>
            <a:endParaRPr lang="en-US" sz="2599" spc="259">
              <a:solidFill>
                <a:srgbClr val="1D1127"/>
              </a:solidFill>
              <a:latin typeface="Raleway"/>
              <a:ea typeface="Raleway"/>
              <a:cs typeface="Raleway"/>
              <a:sym typeface="Raleway"/>
            </a:endParaRPr>
          </a:p>
          <a:p>
            <a:pPr algn="l">
              <a:lnSpc>
                <a:spcPts val="4074"/>
              </a:lnSpc>
            </a:pPr>
            <a:endParaRPr lang="en-US" sz="2599" spc="259">
              <a:solidFill>
                <a:srgbClr val="1D1127"/>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8842308"/>
            <a:ext cx="1444692" cy="1444692"/>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083C4"/>
            </a:solidFill>
          </p:spPr>
        </p:sp>
      </p:grpSp>
      <p:grpSp>
        <p:nvGrpSpPr>
          <p:cNvPr id="4" name="Group 4"/>
          <p:cNvGrpSpPr/>
          <p:nvPr/>
        </p:nvGrpSpPr>
        <p:grpSpPr>
          <a:xfrm rot="-2381545">
            <a:off x="-3615542" y="1051494"/>
            <a:ext cx="8944929" cy="13970157"/>
            <a:chOff x="0" y="0"/>
            <a:chExt cx="1913890" cy="2989106"/>
          </a:xfrm>
        </p:grpSpPr>
        <p:sp>
          <p:nvSpPr>
            <p:cNvPr id="5" name="Freeform 5"/>
            <p:cNvSpPr/>
            <p:nvPr/>
          </p:nvSpPr>
          <p:spPr>
            <a:xfrm>
              <a:off x="0" y="0"/>
              <a:ext cx="1913890" cy="2989106"/>
            </a:xfrm>
            <a:custGeom>
              <a:avLst/>
              <a:gdLst/>
              <a:ahLst/>
              <a:cxnLst/>
              <a:rect l="l" t="t" r="r" b="b"/>
              <a:pathLst>
                <a:path w="1913890" h="2989106">
                  <a:moveTo>
                    <a:pt x="0" y="0"/>
                  </a:moveTo>
                  <a:lnTo>
                    <a:pt x="1913890" y="0"/>
                  </a:lnTo>
                  <a:lnTo>
                    <a:pt x="1913890" y="2989106"/>
                  </a:lnTo>
                  <a:lnTo>
                    <a:pt x="0" y="2989106"/>
                  </a:lnTo>
                  <a:close/>
                </a:path>
              </a:pathLst>
            </a:custGeom>
            <a:solidFill>
              <a:srgbClr val="2083C4"/>
            </a:solidFill>
          </p:spPr>
        </p:sp>
      </p:grpSp>
      <p:grpSp>
        <p:nvGrpSpPr>
          <p:cNvPr id="6" name="Group 6"/>
          <p:cNvGrpSpPr/>
          <p:nvPr/>
        </p:nvGrpSpPr>
        <p:grpSpPr>
          <a:xfrm rot="-2381545">
            <a:off x="-1415448" y="3781862"/>
            <a:ext cx="4705565" cy="9440247"/>
            <a:chOff x="0" y="0"/>
            <a:chExt cx="1230048" cy="2467708"/>
          </a:xfrm>
        </p:grpSpPr>
        <p:sp>
          <p:nvSpPr>
            <p:cNvPr id="7" name="Freeform 7"/>
            <p:cNvSpPr/>
            <p:nvPr/>
          </p:nvSpPr>
          <p:spPr>
            <a:xfrm>
              <a:off x="0" y="0"/>
              <a:ext cx="1230048" cy="2467708"/>
            </a:xfrm>
            <a:custGeom>
              <a:avLst/>
              <a:gdLst/>
              <a:ahLst/>
              <a:cxnLst/>
              <a:rect l="l" t="t" r="r" b="b"/>
              <a:pathLst>
                <a:path w="1230048" h="2467708">
                  <a:moveTo>
                    <a:pt x="0" y="0"/>
                  </a:moveTo>
                  <a:lnTo>
                    <a:pt x="1230048" y="0"/>
                  </a:lnTo>
                  <a:lnTo>
                    <a:pt x="1230048" y="2467708"/>
                  </a:lnTo>
                  <a:lnTo>
                    <a:pt x="0" y="2467708"/>
                  </a:lnTo>
                  <a:close/>
                </a:path>
              </a:pathLst>
            </a:custGeom>
            <a:solidFill>
              <a:srgbClr val="F6F6F6"/>
            </a:solidFill>
          </p:spPr>
        </p:sp>
      </p:grpSp>
      <p:grpSp>
        <p:nvGrpSpPr>
          <p:cNvPr id="8" name="Group 8"/>
          <p:cNvGrpSpPr/>
          <p:nvPr/>
        </p:nvGrpSpPr>
        <p:grpSpPr>
          <a:xfrm>
            <a:off x="2329124" y="2885669"/>
            <a:ext cx="591820" cy="59182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10" name="Group 10"/>
          <p:cNvGrpSpPr/>
          <p:nvPr/>
        </p:nvGrpSpPr>
        <p:grpSpPr>
          <a:xfrm>
            <a:off x="2818074" y="3485011"/>
            <a:ext cx="591820" cy="59182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12" name="Group 12"/>
          <p:cNvGrpSpPr/>
          <p:nvPr/>
        </p:nvGrpSpPr>
        <p:grpSpPr>
          <a:xfrm>
            <a:off x="3307024" y="4084353"/>
            <a:ext cx="591820" cy="591820"/>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14" name="Group 14"/>
          <p:cNvGrpSpPr/>
          <p:nvPr/>
        </p:nvGrpSpPr>
        <p:grpSpPr>
          <a:xfrm>
            <a:off x="3799588" y="4683695"/>
            <a:ext cx="591820" cy="59182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16" name="Group 16"/>
          <p:cNvGrpSpPr/>
          <p:nvPr/>
        </p:nvGrpSpPr>
        <p:grpSpPr>
          <a:xfrm>
            <a:off x="4303974" y="5283037"/>
            <a:ext cx="591820" cy="59182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18" name="Group 18"/>
          <p:cNvGrpSpPr/>
          <p:nvPr/>
        </p:nvGrpSpPr>
        <p:grpSpPr>
          <a:xfrm>
            <a:off x="4799274" y="5882379"/>
            <a:ext cx="591820" cy="591820"/>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20" name="Group 20"/>
          <p:cNvGrpSpPr/>
          <p:nvPr/>
        </p:nvGrpSpPr>
        <p:grpSpPr>
          <a:xfrm>
            <a:off x="5300924" y="6481721"/>
            <a:ext cx="591820" cy="591820"/>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22" name="Group 22"/>
          <p:cNvGrpSpPr/>
          <p:nvPr/>
        </p:nvGrpSpPr>
        <p:grpSpPr>
          <a:xfrm>
            <a:off x="5800446" y="7081064"/>
            <a:ext cx="591820" cy="591820"/>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24" name="Group 24"/>
          <p:cNvGrpSpPr/>
          <p:nvPr/>
        </p:nvGrpSpPr>
        <p:grpSpPr>
          <a:xfrm>
            <a:off x="6301049" y="7680406"/>
            <a:ext cx="591820" cy="591820"/>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26" name="Group 26"/>
          <p:cNvGrpSpPr/>
          <p:nvPr/>
        </p:nvGrpSpPr>
        <p:grpSpPr>
          <a:xfrm>
            <a:off x="6798539" y="8279748"/>
            <a:ext cx="591820" cy="591820"/>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DBDF"/>
            </a:solidFill>
          </p:spPr>
        </p:sp>
      </p:grpSp>
      <p:grpSp>
        <p:nvGrpSpPr>
          <p:cNvPr id="28" name="Group 28"/>
          <p:cNvGrpSpPr/>
          <p:nvPr/>
        </p:nvGrpSpPr>
        <p:grpSpPr>
          <a:xfrm>
            <a:off x="14636115" y="6587132"/>
            <a:ext cx="5246370" cy="5246370"/>
            <a:chOff x="0" y="0"/>
            <a:chExt cx="1913890" cy="1913890"/>
          </a:xfrm>
        </p:grpSpPr>
        <p:sp>
          <p:nvSpPr>
            <p:cNvPr id="29" name="Freeform 2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62DBDF"/>
            </a:solidFill>
          </p:spPr>
        </p:sp>
      </p:grpSp>
      <p:grpSp>
        <p:nvGrpSpPr>
          <p:cNvPr id="30" name="Group 30"/>
          <p:cNvGrpSpPr>
            <a:grpSpLocks noChangeAspect="1"/>
          </p:cNvGrpSpPr>
          <p:nvPr/>
        </p:nvGrpSpPr>
        <p:grpSpPr>
          <a:xfrm>
            <a:off x="10878666" y="2576180"/>
            <a:ext cx="6627385" cy="6189978"/>
            <a:chOff x="0" y="0"/>
            <a:chExt cx="6350000" cy="5930900"/>
          </a:xfrm>
        </p:grpSpPr>
        <p:sp>
          <p:nvSpPr>
            <p:cNvPr id="31" name="Freeform 31"/>
            <p:cNvSpPr/>
            <p:nvPr/>
          </p:nvSpPr>
          <p:spPr>
            <a:xfrm>
              <a:off x="1270" y="5515610"/>
              <a:ext cx="6348730" cy="415290"/>
            </a:xfrm>
            <a:custGeom>
              <a:avLst/>
              <a:gdLst/>
              <a:ahLst/>
              <a:cxnLst/>
              <a:rect l="l" t="t" r="r" b="b"/>
              <a:pathLst>
                <a:path w="6348730" h="415290">
                  <a:moveTo>
                    <a:pt x="5933440" y="0"/>
                  </a:moveTo>
                  <a:lnTo>
                    <a:pt x="0" y="0"/>
                  </a:lnTo>
                  <a:lnTo>
                    <a:pt x="414020" y="415290"/>
                  </a:lnTo>
                  <a:lnTo>
                    <a:pt x="6348730" y="415290"/>
                  </a:lnTo>
                  <a:close/>
                </a:path>
              </a:pathLst>
            </a:custGeom>
            <a:solidFill>
              <a:srgbClr val="1D1127"/>
            </a:solidFill>
          </p:spPr>
        </p:sp>
        <p:sp>
          <p:nvSpPr>
            <p:cNvPr id="32" name="Freeform 32"/>
            <p:cNvSpPr/>
            <p:nvPr/>
          </p:nvSpPr>
          <p:spPr>
            <a:xfrm>
              <a:off x="5934710" y="1270"/>
              <a:ext cx="415290" cy="5929630"/>
            </a:xfrm>
            <a:custGeom>
              <a:avLst/>
              <a:gdLst/>
              <a:ahLst/>
              <a:cxnLst/>
              <a:rect l="l" t="t" r="r" b="b"/>
              <a:pathLst>
                <a:path w="415290" h="5929630">
                  <a:moveTo>
                    <a:pt x="414020" y="414020"/>
                  </a:moveTo>
                  <a:lnTo>
                    <a:pt x="0" y="0"/>
                  </a:lnTo>
                  <a:lnTo>
                    <a:pt x="0" y="5514340"/>
                  </a:lnTo>
                  <a:lnTo>
                    <a:pt x="415290" y="5929630"/>
                  </a:lnTo>
                  <a:lnTo>
                    <a:pt x="415290" y="414020"/>
                  </a:lnTo>
                  <a:close/>
                </a:path>
              </a:pathLst>
            </a:custGeom>
            <a:solidFill>
              <a:srgbClr val="1D1127"/>
            </a:solidFill>
          </p:spPr>
        </p:sp>
        <p:sp>
          <p:nvSpPr>
            <p:cNvPr id="33" name="Freeform 33"/>
            <p:cNvSpPr/>
            <p:nvPr/>
          </p:nvSpPr>
          <p:spPr>
            <a:xfrm>
              <a:off x="0" y="0"/>
              <a:ext cx="5934710" cy="5515610"/>
            </a:xfrm>
            <a:custGeom>
              <a:avLst/>
              <a:gdLst/>
              <a:ahLst/>
              <a:cxnLst/>
              <a:rect l="l" t="t" r="r" b="b"/>
              <a:pathLst>
                <a:path w="5934710" h="5515610">
                  <a:moveTo>
                    <a:pt x="0" y="0"/>
                  </a:moveTo>
                  <a:lnTo>
                    <a:pt x="0" y="5515610"/>
                  </a:lnTo>
                  <a:lnTo>
                    <a:pt x="5934710" y="5515610"/>
                  </a:lnTo>
                  <a:lnTo>
                    <a:pt x="5934710" y="0"/>
                  </a:lnTo>
                  <a:lnTo>
                    <a:pt x="415290" y="0"/>
                  </a:lnTo>
                  <a:close/>
                </a:path>
              </a:pathLst>
            </a:custGeom>
            <a:blipFill>
              <a:blip r:embed="rId2"/>
              <a:stretch>
                <a:fillRect l="-19874" r="-19874"/>
              </a:stretch>
            </a:blipFill>
          </p:spPr>
        </p:sp>
      </p:grpSp>
      <p:sp>
        <p:nvSpPr>
          <p:cNvPr id="34" name="TextBox 34"/>
          <p:cNvSpPr txBox="1"/>
          <p:nvPr/>
        </p:nvSpPr>
        <p:spPr>
          <a:xfrm>
            <a:off x="1444692" y="1292292"/>
            <a:ext cx="15398617" cy="923925"/>
          </a:xfrm>
          <a:prstGeom prst="rect">
            <a:avLst/>
          </a:prstGeom>
        </p:spPr>
        <p:txBody>
          <a:bodyPr lIns="0" tIns="0" rIns="0" bIns="0" rtlCol="0" anchor="t">
            <a:spAutoFit/>
          </a:bodyPr>
          <a:lstStyle/>
          <a:p>
            <a:pPr algn="ctr">
              <a:lnSpc>
                <a:spcPts val="7200"/>
              </a:lnSpc>
            </a:pPr>
            <a:r>
              <a:rPr lang="en-US" sz="6000" b="1" spc="600">
                <a:solidFill>
                  <a:srgbClr val="1D1127"/>
                </a:solidFill>
                <a:latin typeface="Raleway Bold"/>
                <a:ea typeface="Raleway Bold"/>
                <a:cs typeface="Raleway Bold"/>
                <a:sym typeface="Raleway Bold"/>
              </a:rPr>
              <a:t>TABLE OF CONTENT</a:t>
            </a:r>
          </a:p>
        </p:txBody>
      </p:sp>
      <p:sp>
        <p:nvSpPr>
          <p:cNvPr id="35" name="TextBox 35"/>
          <p:cNvSpPr txBox="1"/>
          <p:nvPr/>
        </p:nvSpPr>
        <p:spPr>
          <a:xfrm>
            <a:off x="3405100" y="2986349"/>
            <a:ext cx="4714492"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TEAM ORGANIZATION</a:t>
            </a:r>
          </a:p>
        </p:txBody>
      </p:sp>
      <p:sp>
        <p:nvSpPr>
          <p:cNvPr id="36" name="TextBox 36"/>
          <p:cNvSpPr txBox="1"/>
          <p:nvPr/>
        </p:nvSpPr>
        <p:spPr>
          <a:xfrm>
            <a:off x="3887053" y="3585692"/>
            <a:ext cx="4714492"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INTRODUCTION</a:t>
            </a:r>
          </a:p>
        </p:txBody>
      </p:sp>
      <p:sp>
        <p:nvSpPr>
          <p:cNvPr id="37" name="TextBox 37"/>
          <p:cNvSpPr txBox="1"/>
          <p:nvPr/>
        </p:nvSpPr>
        <p:spPr>
          <a:xfrm>
            <a:off x="4429508" y="4185034"/>
            <a:ext cx="4714492"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PROBLEM STATEMENT</a:t>
            </a:r>
          </a:p>
        </p:txBody>
      </p:sp>
      <p:sp>
        <p:nvSpPr>
          <p:cNvPr id="38" name="TextBox 38"/>
          <p:cNvSpPr txBox="1"/>
          <p:nvPr/>
        </p:nvSpPr>
        <p:spPr>
          <a:xfrm>
            <a:off x="4891000" y="4784376"/>
            <a:ext cx="5206056"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NETWORK DESIGN</a:t>
            </a:r>
          </a:p>
        </p:txBody>
      </p:sp>
      <p:sp>
        <p:nvSpPr>
          <p:cNvPr id="39" name="TextBox 39"/>
          <p:cNvSpPr txBox="1"/>
          <p:nvPr/>
        </p:nvSpPr>
        <p:spPr>
          <a:xfrm>
            <a:off x="5382564" y="5383718"/>
            <a:ext cx="5162727"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AODV ROUTING PROTOCOL</a:t>
            </a:r>
          </a:p>
        </p:txBody>
      </p:sp>
      <p:sp>
        <p:nvSpPr>
          <p:cNvPr id="40" name="TextBox 40"/>
          <p:cNvSpPr txBox="1"/>
          <p:nvPr/>
        </p:nvSpPr>
        <p:spPr>
          <a:xfrm>
            <a:off x="5830800" y="5983060"/>
            <a:ext cx="4714492"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SIMULATION SETUP</a:t>
            </a:r>
          </a:p>
        </p:txBody>
      </p:sp>
      <p:sp>
        <p:nvSpPr>
          <p:cNvPr id="41" name="TextBox 41"/>
          <p:cNvSpPr txBox="1"/>
          <p:nvPr/>
        </p:nvSpPr>
        <p:spPr>
          <a:xfrm>
            <a:off x="6262949" y="6582369"/>
            <a:ext cx="4714492"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RESULTS AND ANALYSIS</a:t>
            </a:r>
          </a:p>
        </p:txBody>
      </p:sp>
      <p:sp>
        <p:nvSpPr>
          <p:cNvPr id="42" name="TextBox 42"/>
          <p:cNvSpPr txBox="1"/>
          <p:nvPr/>
        </p:nvSpPr>
        <p:spPr>
          <a:xfrm>
            <a:off x="6849975" y="7181744"/>
            <a:ext cx="4714492"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APPLICATIONS</a:t>
            </a:r>
          </a:p>
        </p:txBody>
      </p:sp>
      <p:sp>
        <p:nvSpPr>
          <p:cNvPr id="43" name="TextBox 43"/>
          <p:cNvSpPr txBox="1"/>
          <p:nvPr/>
        </p:nvSpPr>
        <p:spPr>
          <a:xfrm>
            <a:off x="7739810" y="8306722"/>
            <a:ext cx="4714492"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FUTURE WORK</a:t>
            </a:r>
          </a:p>
        </p:txBody>
      </p:sp>
      <p:sp>
        <p:nvSpPr>
          <p:cNvPr id="44" name="TextBox 44"/>
          <p:cNvSpPr txBox="1"/>
          <p:nvPr/>
        </p:nvSpPr>
        <p:spPr>
          <a:xfrm>
            <a:off x="7390360" y="7725984"/>
            <a:ext cx="4714492" cy="381000"/>
          </a:xfrm>
          <a:prstGeom prst="rect">
            <a:avLst/>
          </a:prstGeom>
        </p:spPr>
        <p:txBody>
          <a:bodyPr lIns="0" tIns="0" rIns="0" bIns="0" rtlCol="0" anchor="t">
            <a:spAutoFit/>
          </a:bodyPr>
          <a:lstStyle/>
          <a:p>
            <a:pPr algn="l">
              <a:lnSpc>
                <a:spcPts val="2999"/>
              </a:lnSpc>
            </a:pPr>
            <a:r>
              <a:rPr lang="en-US" sz="2499" spc="249">
                <a:solidFill>
                  <a:srgbClr val="1D1127"/>
                </a:solidFill>
                <a:latin typeface="Raleway"/>
                <a:ea typeface="Raleway"/>
                <a:cs typeface="Raleway"/>
                <a:sym typeface="Raleway"/>
              </a:rPr>
              <a:t>CONCLUSION</a:t>
            </a:r>
          </a:p>
        </p:txBody>
      </p:sp>
      <p:sp>
        <p:nvSpPr>
          <p:cNvPr id="45" name="TextBox 45"/>
          <p:cNvSpPr txBox="1"/>
          <p:nvPr/>
        </p:nvSpPr>
        <p:spPr>
          <a:xfrm>
            <a:off x="2291024" y="2972029"/>
            <a:ext cx="668020" cy="400050"/>
          </a:xfrm>
          <a:prstGeom prst="rect">
            <a:avLst/>
          </a:prstGeom>
        </p:spPr>
        <p:txBody>
          <a:bodyPr lIns="0" tIns="0" rIns="0" bIns="0" rtlCol="0" anchor="t">
            <a:spAutoFit/>
          </a:bodyPr>
          <a:lstStyle/>
          <a:p>
            <a:pPr algn="ctr">
              <a:lnSpc>
                <a:spcPts val="3000"/>
              </a:lnSpc>
            </a:pPr>
            <a:r>
              <a:rPr lang="en-US" sz="2500" b="1">
                <a:solidFill>
                  <a:srgbClr val="1D1127"/>
                </a:solidFill>
                <a:latin typeface="Raleway Heavy"/>
                <a:ea typeface="Raleway Heavy"/>
                <a:cs typeface="Raleway Heavy"/>
                <a:sym typeface="Raleway Heavy"/>
              </a:rPr>
              <a:t>1.</a:t>
            </a:r>
          </a:p>
        </p:txBody>
      </p:sp>
      <p:sp>
        <p:nvSpPr>
          <p:cNvPr id="46" name="TextBox 46"/>
          <p:cNvSpPr txBox="1"/>
          <p:nvPr/>
        </p:nvSpPr>
        <p:spPr>
          <a:xfrm>
            <a:off x="2779974" y="3533271"/>
            <a:ext cx="668020" cy="438150"/>
          </a:xfrm>
          <a:prstGeom prst="rect">
            <a:avLst/>
          </a:prstGeom>
        </p:spPr>
        <p:txBody>
          <a:bodyPr lIns="0" tIns="0" rIns="0" bIns="0" rtlCol="0" anchor="t">
            <a:spAutoFit/>
          </a:bodyPr>
          <a:lstStyle/>
          <a:p>
            <a:pPr algn="ctr">
              <a:lnSpc>
                <a:spcPts val="3000"/>
              </a:lnSpc>
            </a:pPr>
            <a:r>
              <a:rPr lang="en-US" sz="2500" b="1">
                <a:solidFill>
                  <a:srgbClr val="1D1127"/>
                </a:solidFill>
                <a:latin typeface="Arial Bold"/>
                <a:ea typeface="Arial Bold"/>
                <a:cs typeface="Arial Bold"/>
                <a:sym typeface="Arial Bold"/>
              </a:rPr>
              <a:t>2.</a:t>
            </a:r>
          </a:p>
        </p:txBody>
      </p:sp>
      <p:sp>
        <p:nvSpPr>
          <p:cNvPr id="47" name="TextBox 47"/>
          <p:cNvSpPr txBox="1"/>
          <p:nvPr/>
        </p:nvSpPr>
        <p:spPr>
          <a:xfrm>
            <a:off x="3268924" y="4170713"/>
            <a:ext cx="668020" cy="400050"/>
          </a:xfrm>
          <a:prstGeom prst="rect">
            <a:avLst/>
          </a:prstGeom>
        </p:spPr>
        <p:txBody>
          <a:bodyPr lIns="0" tIns="0" rIns="0" bIns="0" rtlCol="0" anchor="t">
            <a:spAutoFit/>
          </a:bodyPr>
          <a:lstStyle/>
          <a:p>
            <a:pPr algn="ctr">
              <a:lnSpc>
                <a:spcPts val="3000"/>
              </a:lnSpc>
            </a:pPr>
            <a:r>
              <a:rPr lang="en-US" sz="2500" b="1">
                <a:solidFill>
                  <a:srgbClr val="1D1127"/>
                </a:solidFill>
                <a:latin typeface="Raleway Bold"/>
                <a:ea typeface="Raleway Bold"/>
                <a:cs typeface="Raleway Bold"/>
                <a:sym typeface="Raleway Bold"/>
              </a:rPr>
              <a:t>3.</a:t>
            </a:r>
          </a:p>
        </p:txBody>
      </p:sp>
      <p:sp>
        <p:nvSpPr>
          <p:cNvPr id="48" name="TextBox 48"/>
          <p:cNvSpPr txBox="1"/>
          <p:nvPr/>
        </p:nvSpPr>
        <p:spPr>
          <a:xfrm>
            <a:off x="3761488" y="4770055"/>
            <a:ext cx="668020" cy="400050"/>
          </a:xfrm>
          <a:prstGeom prst="rect">
            <a:avLst/>
          </a:prstGeom>
        </p:spPr>
        <p:txBody>
          <a:bodyPr lIns="0" tIns="0" rIns="0" bIns="0" rtlCol="0" anchor="t">
            <a:spAutoFit/>
          </a:bodyPr>
          <a:lstStyle/>
          <a:p>
            <a:pPr algn="ctr">
              <a:lnSpc>
                <a:spcPts val="3000"/>
              </a:lnSpc>
            </a:pPr>
            <a:r>
              <a:rPr lang="en-US" sz="2500" b="1">
                <a:solidFill>
                  <a:srgbClr val="1D1127"/>
                </a:solidFill>
                <a:latin typeface="Raleway Bold"/>
                <a:ea typeface="Raleway Bold"/>
                <a:cs typeface="Raleway Bold"/>
                <a:sym typeface="Raleway Bold"/>
              </a:rPr>
              <a:t>4.</a:t>
            </a:r>
          </a:p>
        </p:txBody>
      </p:sp>
      <p:sp>
        <p:nvSpPr>
          <p:cNvPr id="49" name="TextBox 49"/>
          <p:cNvSpPr txBox="1"/>
          <p:nvPr/>
        </p:nvSpPr>
        <p:spPr>
          <a:xfrm>
            <a:off x="4265874" y="5369397"/>
            <a:ext cx="668020" cy="400050"/>
          </a:xfrm>
          <a:prstGeom prst="rect">
            <a:avLst/>
          </a:prstGeom>
        </p:spPr>
        <p:txBody>
          <a:bodyPr lIns="0" tIns="0" rIns="0" bIns="0" rtlCol="0" anchor="t">
            <a:spAutoFit/>
          </a:bodyPr>
          <a:lstStyle/>
          <a:p>
            <a:pPr algn="ctr">
              <a:lnSpc>
                <a:spcPts val="3000"/>
              </a:lnSpc>
            </a:pPr>
            <a:r>
              <a:rPr lang="en-US" sz="2500" b="1">
                <a:solidFill>
                  <a:srgbClr val="1D1127"/>
                </a:solidFill>
                <a:latin typeface="Raleway Bold"/>
                <a:ea typeface="Raleway Bold"/>
                <a:cs typeface="Raleway Bold"/>
                <a:sym typeface="Raleway Bold"/>
              </a:rPr>
              <a:t>5.</a:t>
            </a:r>
          </a:p>
        </p:txBody>
      </p:sp>
      <p:sp>
        <p:nvSpPr>
          <p:cNvPr id="50" name="TextBox 50"/>
          <p:cNvSpPr txBox="1"/>
          <p:nvPr/>
        </p:nvSpPr>
        <p:spPr>
          <a:xfrm>
            <a:off x="4761174" y="5968739"/>
            <a:ext cx="668020" cy="400050"/>
          </a:xfrm>
          <a:prstGeom prst="rect">
            <a:avLst/>
          </a:prstGeom>
        </p:spPr>
        <p:txBody>
          <a:bodyPr lIns="0" tIns="0" rIns="0" bIns="0" rtlCol="0" anchor="t">
            <a:spAutoFit/>
          </a:bodyPr>
          <a:lstStyle/>
          <a:p>
            <a:pPr algn="ctr">
              <a:lnSpc>
                <a:spcPts val="3000"/>
              </a:lnSpc>
            </a:pPr>
            <a:r>
              <a:rPr lang="en-US" sz="2500" b="1">
                <a:solidFill>
                  <a:srgbClr val="1D1127"/>
                </a:solidFill>
                <a:latin typeface="Raleway Bold"/>
                <a:ea typeface="Raleway Bold"/>
                <a:cs typeface="Raleway Bold"/>
                <a:sym typeface="Raleway Bold"/>
              </a:rPr>
              <a:t>6.</a:t>
            </a:r>
          </a:p>
        </p:txBody>
      </p:sp>
      <p:sp>
        <p:nvSpPr>
          <p:cNvPr id="51" name="TextBox 51"/>
          <p:cNvSpPr txBox="1"/>
          <p:nvPr/>
        </p:nvSpPr>
        <p:spPr>
          <a:xfrm>
            <a:off x="5262824" y="6568082"/>
            <a:ext cx="668020" cy="400050"/>
          </a:xfrm>
          <a:prstGeom prst="rect">
            <a:avLst/>
          </a:prstGeom>
        </p:spPr>
        <p:txBody>
          <a:bodyPr lIns="0" tIns="0" rIns="0" bIns="0" rtlCol="0" anchor="t">
            <a:spAutoFit/>
          </a:bodyPr>
          <a:lstStyle/>
          <a:p>
            <a:pPr algn="ctr">
              <a:lnSpc>
                <a:spcPts val="3000"/>
              </a:lnSpc>
            </a:pPr>
            <a:r>
              <a:rPr lang="en-US" sz="2500" b="1">
                <a:solidFill>
                  <a:srgbClr val="1D1127"/>
                </a:solidFill>
                <a:latin typeface="Raleway Bold"/>
                <a:ea typeface="Raleway Bold"/>
                <a:cs typeface="Raleway Bold"/>
                <a:sym typeface="Raleway Bold"/>
              </a:rPr>
              <a:t>7.</a:t>
            </a:r>
          </a:p>
        </p:txBody>
      </p:sp>
      <p:sp>
        <p:nvSpPr>
          <p:cNvPr id="52" name="TextBox 52"/>
          <p:cNvSpPr txBox="1"/>
          <p:nvPr/>
        </p:nvSpPr>
        <p:spPr>
          <a:xfrm>
            <a:off x="5762346" y="7167424"/>
            <a:ext cx="668020" cy="400050"/>
          </a:xfrm>
          <a:prstGeom prst="rect">
            <a:avLst/>
          </a:prstGeom>
        </p:spPr>
        <p:txBody>
          <a:bodyPr lIns="0" tIns="0" rIns="0" bIns="0" rtlCol="0" anchor="t">
            <a:spAutoFit/>
          </a:bodyPr>
          <a:lstStyle/>
          <a:p>
            <a:pPr algn="ctr">
              <a:lnSpc>
                <a:spcPts val="3000"/>
              </a:lnSpc>
            </a:pPr>
            <a:r>
              <a:rPr lang="en-US" sz="2500" b="1">
                <a:solidFill>
                  <a:srgbClr val="1D1127"/>
                </a:solidFill>
                <a:latin typeface="Raleway Bold"/>
                <a:ea typeface="Raleway Bold"/>
                <a:cs typeface="Raleway Bold"/>
                <a:sym typeface="Raleway Bold"/>
              </a:rPr>
              <a:t>8.</a:t>
            </a:r>
          </a:p>
        </p:txBody>
      </p:sp>
      <p:sp>
        <p:nvSpPr>
          <p:cNvPr id="53" name="TextBox 53"/>
          <p:cNvSpPr txBox="1"/>
          <p:nvPr/>
        </p:nvSpPr>
        <p:spPr>
          <a:xfrm>
            <a:off x="6262949" y="7766766"/>
            <a:ext cx="668020" cy="400050"/>
          </a:xfrm>
          <a:prstGeom prst="rect">
            <a:avLst/>
          </a:prstGeom>
        </p:spPr>
        <p:txBody>
          <a:bodyPr lIns="0" tIns="0" rIns="0" bIns="0" rtlCol="0" anchor="t">
            <a:spAutoFit/>
          </a:bodyPr>
          <a:lstStyle/>
          <a:p>
            <a:pPr algn="ctr">
              <a:lnSpc>
                <a:spcPts val="3000"/>
              </a:lnSpc>
            </a:pPr>
            <a:r>
              <a:rPr lang="en-US" sz="2500" b="1">
                <a:solidFill>
                  <a:srgbClr val="1D1127"/>
                </a:solidFill>
                <a:latin typeface="Raleway Bold"/>
                <a:ea typeface="Raleway Bold"/>
                <a:cs typeface="Raleway Bold"/>
                <a:sym typeface="Raleway Bold"/>
              </a:rPr>
              <a:t>9.</a:t>
            </a:r>
          </a:p>
        </p:txBody>
      </p:sp>
      <p:sp>
        <p:nvSpPr>
          <p:cNvPr id="54" name="TextBox 54"/>
          <p:cNvSpPr txBox="1"/>
          <p:nvPr/>
        </p:nvSpPr>
        <p:spPr>
          <a:xfrm>
            <a:off x="6760439" y="8366108"/>
            <a:ext cx="668020" cy="400050"/>
          </a:xfrm>
          <a:prstGeom prst="rect">
            <a:avLst/>
          </a:prstGeom>
        </p:spPr>
        <p:txBody>
          <a:bodyPr lIns="0" tIns="0" rIns="0" bIns="0" rtlCol="0" anchor="t">
            <a:spAutoFit/>
          </a:bodyPr>
          <a:lstStyle/>
          <a:p>
            <a:pPr algn="ctr">
              <a:lnSpc>
                <a:spcPts val="3000"/>
              </a:lnSpc>
            </a:pPr>
            <a:r>
              <a:rPr lang="en-US" sz="2500" b="1">
                <a:solidFill>
                  <a:srgbClr val="1D1127"/>
                </a:solidFill>
                <a:latin typeface="Raleway Bold"/>
                <a:ea typeface="Raleway Bold"/>
                <a:cs typeface="Raleway Bold"/>
                <a:sym typeface="Raleway Bold"/>
              </a:rPr>
              <a:t>10.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rot="-499655">
            <a:off x="-864456" y="-2140616"/>
            <a:ext cx="12904022" cy="2892803"/>
            <a:chOff x="0" y="0"/>
            <a:chExt cx="17094914" cy="3832310"/>
          </a:xfrm>
        </p:grpSpPr>
        <p:sp>
          <p:nvSpPr>
            <p:cNvPr id="3" name="Freeform 3"/>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F7BE41">
                <a:alpha val="45882"/>
              </a:srgbClr>
            </a:solidFill>
          </p:spPr>
        </p:sp>
      </p:grpSp>
      <p:grpSp>
        <p:nvGrpSpPr>
          <p:cNvPr id="4" name="Group 4"/>
          <p:cNvGrpSpPr/>
          <p:nvPr/>
        </p:nvGrpSpPr>
        <p:grpSpPr>
          <a:xfrm rot="-499655">
            <a:off x="6037956" y="9603908"/>
            <a:ext cx="12904022" cy="2892803"/>
            <a:chOff x="0" y="0"/>
            <a:chExt cx="17094914" cy="3832310"/>
          </a:xfrm>
        </p:grpSpPr>
        <p:sp>
          <p:nvSpPr>
            <p:cNvPr id="5" name="Freeform 5"/>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E1E1E1"/>
            </a:solidFill>
          </p:spPr>
        </p:sp>
      </p:grpSp>
      <p:sp>
        <p:nvSpPr>
          <p:cNvPr id="6" name="AutoShape 6"/>
          <p:cNvSpPr/>
          <p:nvPr/>
        </p:nvSpPr>
        <p:spPr>
          <a:xfrm>
            <a:off x="5383926" y="2152412"/>
            <a:ext cx="6492240" cy="0"/>
          </a:xfrm>
          <a:prstGeom prst="line">
            <a:avLst/>
          </a:prstGeom>
          <a:ln w="47625" cap="flat">
            <a:solidFill>
              <a:srgbClr val="2083C4"/>
            </a:solidFill>
            <a:prstDash val="solid"/>
            <a:headEnd type="none" w="sm" len="sm"/>
            <a:tailEnd type="none" w="sm" len="sm"/>
          </a:ln>
        </p:spPr>
      </p:sp>
      <p:sp>
        <p:nvSpPr>
          <p:cNvPr id="7" name="Freeform 7"/>
          <p:cNvSpPr/>
          <p:nvPr/>
        </p:nvSpPr>
        <p:spPr>
          <a:xfrm>
            <a:off x="8555662" y="6463091"/>
            <a:ext cx="7250723" cy="3539195"/>
          </a:xfrm>
          <a:custGeom>
            <a:avLst/>
            <a:gdLst/>
            <a:ahLst/>
            <a:cxnLst/>
            <a:rect l="l" t="t" r="r" b="b"/>
            <a:pathLst>
              <a:path w="7250723" h="3539195">
                <a:moveTo>
                  <a:pt x="0" y="0"/>
                </a:moveTo>
                <a:lnTo>
                  <a:pt x="7250723" y="0"/>
                </a:lnTo>
                <a:lnTo>
                  <a:pt x="7250723" y="3539194"/>
                </a:lnTo>
                <a:lnTo>
                  <a:pt x="0" y="3539194"/>
                </a:lnTo>
                <a:lnTo>
                  <a:pt x="0" y="0"/>
                </a:lnTo>
                <a:close/>
              </a:path>
            </a:pathLst>
          </a:custGeom>
          <a:blipFill>
            <a:blip r:embed="rId2"/>
            <a:stretch>
              <a:fillRect t="-2369" b="-2369"/>
            </a:stretch>
          </a:blipFill>
        </p:spPr>
      </p:sp>
      <p:sp>
        <p:nvSpPr>
          <p:cNvPr id="8" name="Freeform 8"/>
          <p:cNvSpPr/>
          <p:nvPr/>
        </p:nvSpPr>
        <p:spPr>
          <a:xfrm>
            <a:off x="722655" y="6339147"/>
            <a:ext cx="6863022" cy="3663138"/>
          </a:xfrm>
          <a:custGeom>
            <a:avLst/>
            <a:gdLst/>
            <a:ahLst/>
            <a:cxnLst/>
            <a:rect l="l" t="t" r="r" b="b"/>
            <a:pathLst>
              <a:path w="6863022" h="3663138">
                <a:moveTo>
                  <a:pt x="0" y="0"/>
                </a:moveTo>
                <a:lnTo>
                  <a:pt x="6863023" y="0"/>
                </a:lnTo>
                <a:lnTo>
                  <a:pt x="6863023" y="3663138"/>
                </a:lnTo>
                <a:lnTo>
                  <a:pt x="0" y="3663138"/>
                </a:lnTo>
                <a:lnTo>
                  <a:pt x="0" y="0"/>
                </a:lnTo>
                <a:close/>
              </a:path>
            </a:pathLst>
          </a:custGeom>
          <a:blipFill>
            <a:blip r:embed="rId3"/>
            <a:stretch>
              <a:fillRect/>
            </a:stretch>
          </a:blipFill>
        </p:spPr>
      </p:sp>
      <p:sp>
        <p:nvSpPr>
          <p:cNvPr id="9" name="Freeform 9"/>
          <p:cNvSpPr/>
          <p:nvPr/>
        </p:nvSpPr>
        <p:spPr>
          <a:xfrm>
            <a:off x="8555662" y="2469994"/>
            <a:ext cx="6993343" cy="3715213"/>
          </a:xfrm>
          <a:custGeom>
            <a:avLst/>
            <a:gdLst/>
            <a:ahLst/>
            <a:cxnLst/>
            <a:rect l="l" t="t" r="r" b="b"/>
            <a:pathLst>
              <a:path w="6993343" h="3715213">
                <a:moveTo>
                  <a:pt x="0" y="0"/>
                </a:moveTo>
                <a:lnTo>
                  <a:pt x="6993343" y="0"/>
                </a:lnTo>
                <a:lnTo>
                  <a:pt x="6993343" y="3715213"/>
                </a:lnTo>
                <a:lnTo>
                  <a:pt x="0" y="3715213"/>
                </a:lnTo>
                <a:lnTo>
                  <a:pt x="0" y="0"/>
                </a:lnTo>
                <a:close/>
              </a:path>
            </a:pathLst>
          </a:custGeom>
          <a:blipFill>
            <a:blip r:embed="rId4"/>
            <a:stretch>
              <a:fillRect/>
            </a:stretch>
          </a:blipFill>
        </p:spPr>
      </p:sp>
      <p:sp>
        <p:nvSpPr>
          <p:cNvPr id="10" name="Freeform 10"/>
          <p:cNvSpPr/>
          <p:nvPr/>
        </p:nvSpPr>
        <p:spPr>
          <a:xfrm>
            <a:off x="652864" y="2407920"/>
            <a:ext cx="7002605" cy="3702627"/>
          </a:xfrm>
          <a:custGeom>
            <a:avLst/>
            <a:gdLst/>
            <a:ahLst/>
            <a:cxnLst/>
            <a:rect l="l" t="t" r="r" b="b"/>
            <a:pathLst>
              <a:path w="7002605" h="3702627">
                <a:moveTo>
                  <a:pt x="0" y="0"/>
                </a:moveTo>
                <a:lnTo>
                  <a:pt x="7002605" y="0"/>
                </a:lnTo>
                <a:lnTo>
                  <a:pt x="7002605" y="3702627"/>
                </a:lnTo>
                <a:lnTo>
                  <a:pt x="0" y="3702627"/>
                </a:lnTo>
                <a:lnTo>
                  <a:pt x="0" y="0"/>
                </a:lnTo>
                <a:close/>
              </a:path>
            </a:pathLst>
          </a:custGeom>
          <a:blipFill>
            <a:blip r:embed="rId5"/>
            <a:stretch>
              <a:fillRect/>
            </a:stretch>
          </a:blipFill>
        </p:spPr>
      </p:sp>
      <p:sp>
        <p:nvSpPr>
          <p:cNvPr id="11" name="TextBox 11"/>
          <p:cNvSpPr txBox="1"/>
          <p:nvPr/>
        </p:nvSpPr>
        <p:spPr>
          <a:xfrm>
            <a:off x="5383926" y="1204675"/>
            <a:ext cx="7520148" cy="923925"/>
          </a:xfrm>
          <a:prstGeom prst="rect">
            <a:avLst/>
          </a:prstGeom>
        </p:spPr>
        <p:txBody>
          <a:bodyPr lIns="0" tIns="0" rIns="0" bIns="0" rtlCol="0" anchor="t">
            <a:spAutoFit/>
          </a:bodyPr>
          <a:lstStyle/>
          <a:p>
            <a:pPr algn="l">
              <a:lnSpc>
                <a:spcPts val="7200"/>
              </a:lnSpc>
            </a:pPr>
            <a:r>
              <a:rPr lang="en-US" sz="6000" b="1" spc="600">
                <a:solidFill>
                  <a:srgbClr val="1D1127"/>
                </a:solidFill>
                <a:latin typeface="Raleway Heavy"/>
                <a:ea typeface="Raleway Heavy"/>
                <a:cs typeface="Raleway Heavy"/>
                <a:sym typeface="Raleway Heavy"/>
              </a:rPr>
              <a:t>FUTURE 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rot="-499655">
            <a:off x="-864456" y="-2140616"/>
            <a:ext cx="12904022" cy="2892803"/>
            <a:chOff x="0" y="0"/>
            <a:chExt cx="17094914" cy="3832310"/>
          </a:xfrm>
        </p:grpSpPr>
        <p:sp>
          <p:nvSpPr>
            <p:cNvPr id="3" name="Freeform 3"/>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F7BE41">
                <a:alpha val="45882"/>
              </a:srgbClr>
            </a:solidFill>
          </p:spPr>
        </p:sp>
      </p:grpSp>
      <p:grpSp>
        <p:nvGrpSpPr>
          <p:cNvPr id="4" name="Group 4"/>
          <p:cNvGrpSpPr/>
          <p:nvPr/>
        </p:nvGrpSpPr>
        <p:grpSpPr>
          <a:xfrm rot="-499655">
            <a:off x="6037956" y="9603908"/>
            <a:ext cx="12904022" cy="2892803"/>
            <a:chOff x="0" y="0"/>
            <a:chExt cx="17094914" cy="3832310"/>
          </a:xfrm>
        </p:grpSpPr>
        <p:sp>
          <p:nvSpPr>
            <p:cNvPr id="5" name="Freeform 5"/>
            <p:cNvSpPr/>
            <p:nvPr/>
          </p:nvSpPr>
          <p:spPr>
            <a:xfrm>
              <a:off x="0" y="0"/>
              <a:ext cx="17094915" cy="3832310"/>
            </a:xfrm>
            <a:custGeom>
              <a:avLst/>
              <a:gdLst/>
              <a:ahLst/>
              <a:cxnLst/>
              <a:rect l="l" t="t" r="r" b="b"/>
              <a:pathLst>
                <a:path w="17094915" h="3832310">
                  <a:moveTo>
                    <a:pt x="0" y="0"/>
                  </a:moveTo>
                  <a:lnTo>
                    <a:pt x="17094915" y="0"/>
                  </a:lnTo>
                  <a:lnTo>
                    <a:pt x="17094915" y="3832310"/>
                  </a:lnTo>
                  <a:lnTo>
                    <a:pt x="0" y="3832310"/>
                  </a:lnTo>
                  <a:close/>
                </a:path>
              </a:pathLst>
            </a:custGeom>
            <a:solidFill>
              <a:srgbClr val="E1E1E1"/>
            </a:solidFill>
          </p:spPr>
        </p:sp>
      </p:grpSp>
      <p:sp>
        <p:nvSpPr>
          <p:cNvPr id="6" name="AutoShape 6"/>
          <p:cNvSpPr/>
          <p:nvPr/>
        </p:nvSpPr>
        <p:spPr>
          <a:xfrm>
            <a:off x="5383926" y="2152412"/>
            <a:ext cx="6492240" cy="0"/>
          </a:xfrm>
          <a:prstGeom prst="line">
            <a:avLst/>
          </a:prstGeom>
          <a:ln w="47625" cap="flat">
            <a:solidFill>
              <a:srgbClr val="2083C4"/>
            </a:solidFill>
            <a:prstDash val="solid"/>
            <a:headEnd type="none" w="sm" len="sm"/>
            <a:tailEnd type="none" w="sm" len="sm"/>
          </a:ln>
        </p:spPr>
      </p:sp>
      <p:sp>
        <p:nvSpPr>
          <p:cNvPr id="7" name="Freeform 7"/>
          <p:cNvSpPr/>
          <p:nvPr/>
        </p:nvSpPr>
        <p:spPr>
          <a:xfrm>
            <a:off x="500362" y="6539320"/>
            <a:ext cx="7700024" cy="3205135"/>
          </a:xfrm>
          <a:custGeom>
            <a:avLst/>
            <a:gdLst/>
            <a:ahLst/>
            <a:cxnLst/>
            <a:rect l="l" t="t" r="r" b="b"/>
            <a:pathLst>
              <a:path w="7700024" h="3205135">
                <a:moveTo>
                  <a:pt x="0" y="0"/>
                </a:moveTo>
                <a:lnTo>
                  <a:pt x="7700023" y="0"/>
                </a:lnTo>
                <a:lnTo>
                  <a:pt x="7700023" y="3205135"/>
                </a:lnTo>
                <a:lnTo>
                  <a:pt x="0" y="3205135"/>
                </a:lnTo>
                <a:lnTo>
                  <a:pt x="0" y="0"/>
                </a:lnTo>
                <a:close/>
              </a:path>
            </a:pathLst>
          </a:custGeom>
          <a:blipFill>
            <a:blip r:embed="rId2"/>
            <a:stretch>
              <a:fillRect/>
            </a:stretch>
          </a:blipFill>
        </p:spPr>
      </p:sp>
      <p:sp>
        <p:nvSpPr>
          <p:cNvPr id="8" name="Freeform 8"/>
          <p:cNvSpPr/>
          <p:nvPr/>
        </p:nvSpPr>
        <p:spPr>
          <a:xfrm>
            <a:off x="500362" y="2441963"/>
            <a:ext cx="7680517" cy="3830658"/>
          </a:xfrm>
          <a:custGeom>
            <a:avLst/>
            <a:gdLst/>
            <a:ahLst/>
            <a:cxnLst/>
            <a:rect l="l" t="t" r="r" b="b"/>
            <a:pathLst>
              <a:path w="7680517" h="3830658">
                <a:moveTo>
                  <a:pt x="0" y="0"/>
                </a:moveTo>
                <a:lnTo>
                  <a:pt x="7680516" y="0"/>
                </a:lnTo>
                <a:lnTo>
                  <a:pt x="7680516" y="3830657"/>
                </a:lnTo>
                <a:lnTo>
                  <a:pt x="0" y="3830657"/>
                </a:lnTo>
                <a:lnTo>
                  <a:pt x="0" y="0"/>
                </a:lnTo>
                <a:close/>
              </a:path>
            </a:pathLst>
          </a:custGeom>
          <a:blipFill>
            <a:blip r:embed="rId3"/>
            <a:stretch>
              <a:fillRect/>
            </a:stretch>
          </a:blipFill>
        </p:spPr>
      </p:sp>
      <p:sp>
        <p:nvSpPr>
          <p:cNvPr id="9" name="Freeform 9"/>
          <p:cNvSpPr/>
          <p:nvPr/>
        </p:nvSpPr>
        <p:spPr>
          <a:xfrm>
            <a:off x="8789307" y="2633425"/>
            <a:ext cx="6783434" cy="3561303"/>
          </a:xfrm>
          <a:custGeom>
            <a:avLst/>
            <a:gdLst/>
            <a:ahLst/>
            <a:cxnLst/>
            <a:rect l="l" t="t" r="r" b="b"/>
            <a:pathLst>
              <a:path w="6783434" h="3561303">
                <a:moveTo>
                  <a:pt x="0" y="0"/>
                </a:moveTo>
                <a:lnTo>
                  <a:pt x="6783433" y="0"/>
                </a:lnTo>
                <a:lnTo>
                  <a:pt x="6783433" y="3561302"/>
                </a:lnTo>
                <a:lnTo>
                  <a:pt x="0" y="3561302"/>
                </a:lnTo>
                <a:lnTo>
                  <a:pt x="0" y="0"/>
                </a:lnTo>
                <a:close/>
              </a:path>
            </a:pathLst>
          </a:custGeom>
          <a:blipFill>
            <a:blip r:embed="rId4"/>
            <a:stretch>
              <a:fillRect/>
            </a:stretch>
          </a:blipFill>
        </p:spPr>
      </p:sp>
      <p:sp>
        <p:nvSpPr>
          <p:cNvPr id="10" name="Freeform 10"/>
          <p:cNvSpPr/>
          <p:nvPr/>
        </p:nvSpPr>
        <p:spPr>
          <a:xfrm>
            <a:off x="8789307" y="6457762"/>
            <a:ext cx="6783434" cy="3468030"/>
          </a:xfrm>
          <a:custGeom>
            <a:avLst/>
            <a:gdLst/>
            <a:ahLst/>
            <a:cxnLst/>
            <a:rect l="l" t="t" r="r" b="b"/>
            <a:pathLst>
              <a:path w="6783434" h="3468030">
                <a:moveTo>
                  <a:pt x="0" y="0"/>
                </a:moveTo>
                <a:lnTo>
                  <a:pt x="6783433" y="0"/>
                </a:lnTo>
                <a:lnTo>
                  <a:pt x="6783433" y="3468030"/>
                </a:lnTo>
                <a:lnTo>
                  <a:pt x="0" y="3468030"/>
                </a:lnTo>
                <a:lnTo>
                  <a:pt x="0" y="0"/>
                </a:lnTo>
                <a:close/>
              </a:path>
            </a:pathLst>
          </a:custGeom>
          <a:blipFill>
            <a:blip r:embed="rId5"/>
            <a:stretch>
              <a:fillRect/>
            </a:stretch>
          </a:blipFill>
        </p:spPr>
      </p:sp>
      <p:sp>
        <p:nvSpPr>
          <p:cNvPr id="11" name="TextBox 11"/>
          <p:cNvSpPr txBox="1"/>
          <p:nvPr/>
        </p:nvSpPr>
        <p:spPr>
          <a:xfrm>
            <a:off x="5383926" y="1204675"/>
            <a:ext cx="7520148" cy="923925"/>
          </a:xfrm>
          <a:prstGeom prst="rect">
            <a:avLst/>
          </a:prstGeom>
        </p:spPr>
        <p:txBody>
          <a:bodyPr lIns="0" tIns="0" rIns="0" bIns="0" rtlCol="0" anchor="t">
            <a:spAutoFit/>
          </a:bodyPr>
          <a:lstStyle/>
          <a:p>
            <a:pPr algn="l">
              <a:lnSpc>
                <a:spcPts val="7200"/>
              </a:lnSpc>
            </a:pPr>
            <a:r>
              <a:rPr lang="en-US" sz="6000" b="1" spc="600">
                <a:solidFill>
                  <a:srgbClr val="1D1127"/>
                </a:solidFill>
                <a:latin typeface="Raleway Heavy"/>
                <a:ea typeface="Raleway Heavy"/>
                <a:cs typeface="Raleway Heavy"/>
                <a:sym typeface="Raleway Heavy"/>
              </a:rPr>
              <a:t>FUTURE WORK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2254865" y="-280035"/>
            <a:ext cx="6960870" cy="10999470"/>
            <a:chOff x="0" y="0"/>
            <a:chExt cx="2539344" cy="4012636"/>
          </a:xfrm>
        </p:grpSpPr>
        <p:sp>
          <p:nvSpPr>
            <p:cNvPr id="3" name="Freeform 3"/>
            <p:cNvSpPr/>
            <p:nvPr/>
          </p:nvSpPr>
          <p:spPr>
            <a:xfrm>
              <a:off x="0" y="0"/>
              <a:ext cx="2539344" cy="4012636"/>
            </a:xfrm>
            <a:custGeom>
              <a:avLst/>
              <a:gdLst/>
              <a:ahLst/>
              <a:cxnLst/>
              <a:rect l="l" t="t" r="r" b="b"/>
              <a:pathLst>
                <a:path w="2539344" h="4012636">
                  <a:moveTo>
                    <a:pt x="0" y="0"/>
                  </a:moveTo>
                  <a:lnTo>
                    <a:pt x="2539344" y="0"/>
                  </a:lnTo>
                  <a:lnTo>
                    <a:pt x="2539344" y="4012636"/>
                  </a:lnTo>
                  <a:lnTo>
                    <a:pt x="0" y="4012636"/>
                  </a:lnTo>
                  <a:close/>
                </a:path>
              </a:pathLst>
            </a:custGeom>
            <a:solidFill>
              <a:srgbClr val="BF7762"/>
            </a:solidFill>
          </p:spPr>
        </p:sp>
      </p:grpSp>
      <p:grpSp>
        <p:nvGrpSpPr>
          <p:cNvPr id="4" name="Group 4"/>
          <p:cNvGrpSpPr>
            <a:grpSpLocks noChangeAspect="1"/>
          </p:cNvGrpSpPr>
          <p:nvPr/>
        </p:nvGrpSpPr>
        <p:grpSpPr>
          <a:xfrm>
            <a:off x="10013149" y="1710924"/>
            <a:ext cx="6865151" cy="6865151"/>
            <a:chOff x="0" y="0"/>
            <a:chExt cx="5615940" cy="5615940"/>
          </a:xfrm>
        </p:grpSpPr>
        <p:sp>
          <p:nvSpPr>
            <p:cNvPr id="5" name="Freeform 5"/>
            <p:cNvSpPr/>
            <p:nvPr/>
          </p:nvSpPr>
          <p:spPr>
            <a:xfrm>
              <a:off x="16510" y="16510"/>
              <a:ext cx="5584190" cy="5584190"/>
            </a:xfrm>
            <a:custGeom>
              <a:avLst/>
              <a:gdLst/>
              <a:ahLst/>
              <a:cxnLst/>
              <a:rect l="l" t="t" r="r" b="b"/>
              <a:pathLst>
                <a:path w="5584190" h="5584190">
                  <a:moveTo>
                    <a:pt x="5584190" y="5584190"/>
                  </a:moveTo>
                  <a:lnTo>
                    <a:pt x="1143000" y="5584190"/>
                  </a:lnTo>
                  <a:cubicBezTo>
                    <a:pt x="511810" y="5584190"/>
                    <a:pt x="0" y="5072380"/>
                    <a:pt x="0" y="4441190"/>
                  </a:cubicBezTo>
                  <a:lnTo>
                    <a:pt x="0" y="0"/>
                  </a:lnTo>
                  <a:lnTo>
                    <a:pt x="4441190" y="0"/>
                  </a:lnTo>
                  <a:cubicBezTo>
                    <a:pt x="5072380" y="0"/>
                    <a:pt x="5584190" y="511810"/>
                    <a:pt x="5584190" y="1143000"/>
                  </a:cubicBezTo>
                  <a:lnTo>
                    <a:pt x="5584190" y="5584190"/>
                  </a:lnTo>
                  <a:close/>
                </a:path>
              </a:pathLst>
            </a:custGeom>
            <a:blipFill>
              <a:blip r:embed="rId2"/>
              <a:stretch>
                <a:fillRect l="-38954" r="-38954"/>
              </a:stretch>
            </a:blipFill>
          </p:spPr>
        </p:sp>
        <p:sp>
          <p:nvSpPr>
            <p:cNvPr id="6" name="Freeform 6"/>
            <p:cNvSpPr/>
            <p:nvPr/>
          </p:nvSpPr>
          <p:spPr>
            <a:xfrm>
              <a:off x="0" y="0"/>
              <a:ext cx="5615940" cy="5615940"/>
            </a:xfrm>
            <a:custGeom>
              <a:avLst/>
              <a:gdLst/>
              <a:ahLst/>
              <a:cxnLst/>
              <a:rect l="l" t="t" r="r" b="b"/>
              <a:pathLst>
                <a:path w="5615940" h="5615940">
                  <a:moveTo>
                    <a:pt x="5615940" y="5615940"/>
                  </a:moveTo>
                  <a:lnTo>
                    <a:pt x="1158240" y="5615940"/>
                  </a:lnTo>
                  <a:cubicBezTo>
                    <a:pt x="519430" y="5615940"/>
                    <a:pt x="0" y="5096510"/>
                    <a:pt x="0" y="4457700"/>
                  </a:cubicBezTo>
                  <a:lnTo>
                    <a:pt x="0" y="0"/>
                  </a:lnTo>
                  <a:lnTo>
                    <a:pt x="4457700" y="0"/>
                  </a:lnTo>
                  <a:cubicBezTo>
                    <a:pt x="5096510" y="0"/>
                    <a:pt x="5615940" y="519430"/>
                    <a:pt x="5615940" y="1158240"/>
                  </a:cubicBezTo>
                  <a:lnTo>
                    <a:pt x="5615940" y="5615940"/>
                  </a:lnTo>
                  <a:close/>
                  <a:moveTo>
                    <a:pt x="31750" y="31750"/>
                  </a:moveTo>
                  <a:lnTo>
                    <a:pt x="31750" y="4457700"/>
                  </a:lnTo>
                  <a:cubicBezTo>
                    <a:pt x="31750" y="5078730"/>
                    <a:pt x="537210" y="5585460"/>
                    <a:pt x="1159510" y="5585460"/>
                  </a:cubicBezTo>
                  <a:lnTo>
                    <a:pt x="5585460" y="5585460"/>
                  </a:lnTo>
                  <a:lnTo>
                    <a:pt x="5585460" y="1158240"/>
                  </a:lnTo>
                  <a:cubicBezTo>
                    <a:pt x="5585460" y="537210"/>
                    <a:pt x="5080000" y="30480"/>
                    <a:pt x="4457700" y="30480"/>
                  </a:cubicBezTo>
                  <a:lnTo>
                    <a:pt x="31750" y="30480"/>
                  </a:lnTo>
                  <a:lnTo>
                    <a:pt x="31750" y="31750"/>
                  </a:lnTo>
                  <a:close/>
                </a:path>
              </a:pathLst>
            </a:custGeom>
            <a:solidFill>
              <a:srgbClr val="2083C4"/>
            </a:solidFill>
          </p:spPr>
        </p:sp>
      </p:grpSp>
      <p:sp>
        <p:nvSpPr>
          <p:cNvPr id="7" name="TextBox 7"/>
          <p:cNvSpPr txBox="1"/>
          <p:nvPr/>
        </p:nvSpPr>
        <p:spPr>
          <a:xfrm>
            <a:off x="1650596" y="3695766"/>
            <a:ext cx="7653498" cy="1314450"/>
          </a:xfrm>
          <a:prstGeom prst="rect">
            <a:avLst/>
          </a:prstGeom>
        </p:spPr>
        <p:txBody>
          <a:bodyPr lIns="0" tIns="0" rIns="0" bIns="0" rtlCol="0" anchor="t">
            <a:spAutoFit/>
          </a:bodyPr>
          <a:lstStyle/>
          <a:p>
            <a:pPr algn="ctr">
              <a:lnSpc>
                <a:spcPts val="10319"/>
              </a:lnSpc>
            </a:pPr>
            <a:r>
              <a:rPr lang="en-US" sz="8599" b="1" spc="859">
                <a:solidFill>
                  <a:srgbClr val="1D1127"/>
                </a:solidFill>
                <a:latin typeface="Raleway Heavy"/>
                <a:ea typeface="Raleway Heavy"/>
                <a:cs typeface="Raleway Heavy"/>
                <a:sym typeface="Raleway Heavy"/>
              </a:rPr>
              <a:t>THANK YOU</a:t>
            </a:r>
          </a:p>
        </p:txBody>
      </p:sp>
      <p:sp>
        <p:nvSpPr>
          <p:cNvPr id="8" name="TextBox 8"/>
          <p:cNvSpPr txBox="1"/>
          <p:nvPr/>
        </p:nvSpPr>
        <p:spPr>
          <a:xfrm>
            <a:off x="246185" y="5086350"/>
            <a:ext cx="10462320" cy="521335"/>
          </a:xfrm>
          <a:prstGeom prst="rect">
            <a:avLst/>
          </a:prstGeom>
        </p:spPr>
        <p:txBody>
          <a:bodyPr lIns="0" tIns="0" rIns="0" bIns="0" rtlCol="0" anchor="t">
            <a:spAutoFit/>
          </a:bodyPr>
          <a:lstStyle/>
          <a:p>
            <a:pPr algn="ctr">
              <a:lnSpc>
                <a:spcPts val="4340"/>
              </a:lnSpc>
            </a:pPr>
            <a:r>
              <a:rPr lang="en-US" sz="3100">
                <a:solidFill>
                  <a:srgbClr val="1D1127"/>
                </a:solidFill>
                <a:latin typeface="Canva Sans"/>
                <a:ea typeface="Canva Sans"/>
                <a:cs typeface="Canva Sans"/>
                <a:sym typeface="Canva Sans"/>
              </a:rPr>
              <a:t>From Team Skynet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520415" y="-825678"/>
            <a:ext cx="7346716" cy="11576407"/>
            <a:chOff x="0" y="0"/>
            <a:chExt cx="2680102" cy="4223105"/>
          </a:xfrm>
        </p:grpSpPr>
        <p:sp>
          <p:nvSpPr>
            <p:cNvPr id="3" name="Freeform 3"/>
            <p:cNvSpPr/>
            <p:nvPr/>
          </p:nvSpPr>
          <p:spPr>
            <a:xfrm>
              <a:off x="0" y="0"/>
              <a:ext cx="2680102" cy="4223105"/>
            </a:xfrm>
            <a:custGeom>
              <a:avLst/>
              <a:gdLst/>
              <a:ahLst/>
              <a:cxnLst/>
              <a:rect l="l" t="t" r="r" b="b"/>
              <a:pathLst>
                <a:path w="2680102" h="4223105">
                  <a:moveTo>
                    <a:pt x="0" y="0"/>
                  </a:moveTo>
                  <a:lnTo>
                    <a:pt x="2680102" y="0"/>
                  </a:lnTo>
                  <a:lnTo>
                    <a:pt x="2680102" y="4223105"/>
                  </a:lnTo>
                  <a:lnTo>
                    <a:pt x="0" y="4223105"/>
                  </a:lnTo>
                  <a:close/>
                </a:path>
              </a:pathLst>
            </a:custGeom>
            <a:solidFill>
              <a:srgbClr val="E1E1E1"/>
            </a:solidFill>
          </p:spPr>
        </p:sp>
      </p:grpSp>
      <p:grpSp>
        <p:nvGrpSpPr>
          <p:cNvPr id="4" name="Group 4"/>
          <p:cNvGrpSpPr/>
          <p:nvPr/>
        </p:nvGrpSpPr>
        <p:grpSpPr>
          <a:xfrm>
            <a:off x="1444692" y="8230260"/>
            <a:ext cx="7156853" cy="2251314"/>
            <a:chOff x="0" y="0"/>
            <a:chExt cx="2610839" cy="821285"/>
          </a:xfrm>
        </p:grpSpPr>
        <p:sp>
          <p:nvSpPr>
            <p:cNvPr id="5" name="Freeform 5"/>
            <p:cNvSpPr/>
            <p:nvPr/>
          </p:nvSpPr>
          <p:spPr>
            <a:xfrm>
              <a:off x="0" y="0"/>
              <a:ext cx="2610839" cy="821285"/>
            </a:xfrm>
            <a:custGeom>
              <a:avLst/>
              <a:gdLst/>
              <a:ahLst/>
              <a:cxnLst/>
              <a:rect l="l" t="t" r="r" b="b"/>
              <a:pathLst>
                <a:path w="2610839" h="821285">
                  <a:moveTo>
                    <a:pt x="0" y="0"/>
                  </a:moveTo>
                  <a:lnTo>
                    <a:pt x="2610839" y="0"/>
                  </a:lnTo>
                  <a:lnTo>
                    <a:pt x="2610839" y="821285"/>
                  </a:lnTo>
                  <a:lnTo>
                    <a:pt x="0" y="821285"/>
                  </a:lnTo>
                  <a:close/>
                </a:path>
              </a:pathLst>
            </a:custGeom>
            <a:solidFill>
              <a:srgbClr val="62DBDF"/>
            </a:solidFill>
          </p:spPr>
        </p:sp>
      </p:grpSp>
      <p:sp>
        <p:nvSpPr>
          <p:cNvPr id="6" name="TextBox 6"/>
          <p:cNvSpPr txBox="1"/>
          <p:nvPr/>
        </p:nvSpPr>
        <p:spPr>
          <a:xfrm>
            <a:off x="4644462" y="562025"/>
            <a:ext cx="9253254" cy="857250"/>
          </a:xfrm>
          <a:prstGeom prst="rect">
            <a:avLst/>
          </a:prstGeom>
        </p:spPr>
        <p:txBody>
          <a:bodyPr lIns="0" tIns="0" rIns="0" bIns="0" rtlCol="0" anchor="t">
            <a:spAutoFit/>
          </a:bodyPr>
          <a:lstStyle/>
          <a:p>
            <a:pPr algn="l">
              <a:lnSpc>
                <a:spcPts val="6720"/>
              </a:lnSpc>
            </a:pPr>
            <a:r>
              <a:rPr lang="en-US" sz="5600" b="1" spc="560">
                <a:solidFill>
                  <a:srgbClr val="1D1127"/>
                </a:solidFill>
                <a:latin typeface="Raleway Bold"/>
                <a:ea typeface="Raleway Bold"/>
                <a:cs typeface="Raleway Bold"/>
                <a:sym typeface="Raleway Bold"/>
              </a:rPr>
              <a:t>TEAM ORGANIZATION</a:t>
            </a:r>
          </a:p>
        </p:txBody>
      </p:sp>
      <p:sp>
        <p:nvSpPr>
          <p:cNvPr id="7" name="TextBox 7"/>
          <p:cNvSpPr txBox="1"/>
          <p:nvPr/>
        </p:nvSpPr>
        <p:spPr>
          <a:xfrm>
            <a:off x="429124" y="2734485"/>
            <a:ext cx="4215338" cy="599440"/>
          </a:xfrm>
          <a:prstGeom prst="rect">
            <a:avLst/>
          </a:prstGeom>
        </p:spPr>
        <p:txBody>
          <a:bodyPr lIns="0" tIns="0" rIns="0" bIns="0" rtlCol="0" anchor="t">
            <a:spAutoFit/>
          </a:bodyPr>
          <a:lstStyle/>
          <a:p>
            <a:pPr algn="ctr">
              <a:lnSpc>
                <a:spcPts val="4759"/>
              </a:lnSpc>
            </a:pPr>
            <a:r>
              <a:rPr lang="en-US" sz="3399" b="1">
                <a:solidFill>
                  <a:srgbClr val="1D1127"/>
                </a:solidFill>
                <a:latin typeface="Raleway Bold"/>
                <a:ea typeface="Raleway Bold"/>
                <a:cs typeface="Raleway Bold"/>
                <a:sym typeface="Raleway Bold"/>
              </a:rPr>
              <a:t>TEAM MEMBERS</a:t>
            </a:r>
          </a:p>
        </p:txBody>
      </p:sp>
      <p:sp>
        <p:nvSpPr>
          <p:cNvPr id="8" name="TextBox 8"/>
          <p:cNvSpPr txBox="1"/>
          <p:nvPr/>
        </p:nvSpPr>
        <p:spPr>
          <a:xfrm>
            <a:off x="0" y="3544570"/>
            <a:ext cx="7342138" cy="3346450"/>
          </a:xfrm>
          <a:prstGeom prst="rect">
            <a:avLst/>
          </a:prstGeom>
        </p:spPr>
        <p:txBody>
          <a:bodyPr lIns="0" tIns="0" rIns="0" bIns="0" rtlCol="0" anchor="t">
            <a:spAutoFit/>
          </a:bodyPr>
          <a:lstStyle/>
          <a:p>
            <a:pPr marL="669291" lvl="1" indent="-334646" algn="l">
              <a:lnSpc>
                <a:spcPts val="5270"/>
              </a:lnSpc>
              <a:buAutoNum type="arabicPeriod"/>
            </a:pPr>
            <a:r>
              <a:rPr lang="en-US" sz="3100">
                <a:solidFill>
                  <a:srgbClr val="1D1127"/>
                </a:solidFill>
                <a:latin typeface="Arial"/>
                <a:ea typeface="Arial"/>
                <a:cs typeface="Arial"/>
                <a:sym typeface="Arial"/>
              </a:rPr>
              <a:t> Salma Sadia Ani(C213241)</a:t>
            </a:r>
          </a:p>
          <a:p>
            <a:pPr marL="669291" lvl="1" indent="-334646" algn="l">
              <a:lnSpc>
                <a:spcPts val="5270"/>
              </a:lnSpc>
              <a:buAutoNum type="arabicPeriod"/>
            </a:pPr>
            <a:r>
              <a:rPr lang="en-US" sz="3100">
                <a:solidFill>
                  <a:srgbClr val="1D1127"/>
                </a:solidFill>
                <a:latin typeface="Arial"/>
                <a:ea typeface="Arial"/>
                <a:cs typeface="Arial"/>
                <a:sym typeface="Arial"/>
              </a:rPr>
              <a:t>Joinab Binte Siraj Asif(C213248)</a:t>
            </a:r>
          </a:p>
          <a:p>
            <a:pPr marL="669291" lvl="1" indent="-334646" algn="l">
              <a:lnSpc>
                <a:spcPts val="5270"/>
              </a:lnSpc>
              <a:buAutoNum type="arabicPeriod"/>
            </a:pPr>
            <a:r>
              <a:rPr lang="en-US" sz="3100">
                <a:solidFill>
                  <a:srgbClr val="1D1127"/>
                </a:solidFill>
                <a:latin typeface="Arial"/>
                <a:ea typeface="Arial"/>
                <a:cs typeface="Arial"/>
                <a:sym typeface="Arial"/>
              </a:rPr>
              <a:t>Mahiah Kulsum(C213260)</a:t>
            </a:r>
          </a:p>
          <a:p>
            <a:pPr marL="669291" lvl="1" indent="-334646" algn="l">
              <a:lnSpc>
                <a:spcPts val="5270"/>
              </a:lnSpc>
              <a:buAutoNum type="arabicPeriod"/>
            </a:pPr>
            <a:r>
              <a:rPr lang="en-US" sz="3100">
                <a:solidFill>
                  <a:srgbClr val="1D1127"/>
                </a:solidFill>
                <a:latin typeface="Arial"/>
                <a:ea typeface="Arial"/>
                <a:cs typeface="Arial"/>
                <a:sym typeface="Arial"/>
              </a:rPr>
              <a:t>Fatima Ibrahim Chowdhuryi(C213268)</a:t>
            </a:r>
          </a:p>
          <a:p>
            <a:pPr algn="ctr">
              <a:lnSpc>
                <a:spcPts val="5270"/>
              </a:lnSpc>
            </a:pPr>
            <a:endParaRPr lang="en-US" sz="3100">
              <a:solidFill>
                <a:srgbClr val="1D1127"/>
              </a:solidFill>
              <a:latin typeface="Arial"/>
              <a:ea typeface="Arial"/>
              <a:cs typeface="Arial"/>
              <a:sym typeface="Arial"/>
            </a:endParaRPr>
          </a:p>
        </p:txBody>
      </p:sp>
      <p:sp>
        <p:nvSpPr>
          <p:cNvPr id="9" name="TextBox 9"/>
          <p:cNvSpPr txBox="1"/>
          <p:nvPr/>
        </p:nvSpPr>
        <p:spPr>
          <a:xfrm>
            <a:off x="10077324" y="2734485"/>
            <a:ext cx="3486276" cy="565924"/>
          </a:xfrm>
          <a:prstGeom prst="rect">
            <a:avLst/>
          </a:prstGeom>
        </p:spPr>
        <p:txBody>
          <a:bodyPr wrap="square" lIns="0" tIns="0" rIns="0" bIns="0" rtlCol="0" anchor="t">
            <a:spAutoFit/>
          </a:bodyPr>
          <a:lstStyle/>
          <a:p>
            <a:pPr algn="ctr">
              <a:lnSpc>
                <a:spcPts val="4759"/>
              </a:lnSpc>
            </a:pPr>
            <a:r>
              <a:rPr lang="en-US" sz="3399" b="1" dirty="0">
                <a:solidFill>
                  <a:srgbClr val="1D1127"/>
                </a:solidFill>
                <a:latin typeface="Raleway Bold"/>
                <a:ea typeface="Raleway Bold"/>
                <a:cs typeface="Raleway Bold"/>
                <a:sym typeface="Raleway Bold"/>
              </a:rPr>
              <a:t>SUPERVISOR</a:t>
            </a:r>
          </a:p>
        </p:txBody>
      </p:sp>
      <p:sp>
        <p:nvSpPr>
          <p:cNvPr id="10" name="TextBox 10"/>
          <p:cNvSpPr txBox="1"/>
          <p:nvPr/>
        </p:nvSpPr>
        <p:spPr>
          <a:xfrm>
            <a:off x="10874707" y="3620770"/>
            <a:ext cx="4296599" cy="647065"/>
          </a:xfrm>
          <a:prstGeom prst="rect">
            <a:avLst/>
          </a:prstGeom>
        </p:spPr>
        <p:txBody>
          <a:bodyPr lIns="0" tIns="0" rIns="0" bIns="0" rtlCol="0" anchor="t">
            <a:spAutoFit/>
          </a:bodyPr>
          <a:lstStyle/>
          <a:p>
            <a:pPr algn="ctr">
              <a:lnSpc>
                <a:spcPts val="4759"/>
              </a:lnSpc>
            </a:pPr>
            <a:r>
              <a:rPr lang="en-US" sz="3399">
                <a:solidFill>
                  <a:srgbClr val="1D1127"/>
                </a:solidFill>
                <a:latin typeface="Arial"/>
                <a:ea typeface="Arial"/>
                <a:cs typeface="Arial"/>
                <a:sym typeface="Arial"/>
                <a:hlinkClick r:id="rId2" tooltip="https://www.iiuc.ac.bd/profile/view/2343"/>
              </a:rPr>
              <a:t>Abdullahil Kafi</a:t>
            </a:r>
          </a:p>
        </p:txBody>
      </p:sp>
      <p:sp>
        <p:nvSpPr>
          <p:cNvPr id="11" name="TextBox 11"/>
          <p:cNvSpPr txBox="1"/>
          <p:nvPr/>
        </p:nvSpPr>
        <p:spPr>
          <a:xfrm>
            <a:off x="10874707" y="4324985"/>
            <a:ext cx="4296599" cy="581025"/>
          </a:xfrm>
          <a:prstGeom prst="rect">
            <a:avLst/>
          </a:prstGeom>
        </p:spPr>
        <p:txBody>
          <a:bodyPr lIns="0" tIns="0" rIns="0" bIns="0" rtlCol="0" anchor="t">
            <a:spAutoFit/>
          </a:bodyPr>
          <a:lstStyle/>
          <a:p>
            <a:pPr algn="ctr">
              <a:lnSpc>
                <a:spcPts val="4200"/>
              </a:lnSpc>
            </a:pPr>
            <a:r>
              <a:rPr lang="en-US" sz="3000">
                <a:solidFill>
                  <a:srgbClr val="1D1127"/>
                </a:solidFill>
                <a:latin typeface="Arial"/>
                <a:ea typeface="Arial"/>
                <a:cs typeface="Arial"/>
                <a:sym typeface="Arial"/>
              </a:rPr>
              <a:t>Assistant Professor </a:t>
            </a:r>
          </a:p>
        </p:txBody>
      </p:sp>
      <p:sp>
        <p:nvSpPr>
          <p:cNvPr id="12" name="TextBox 12"/>
          <p:cNvSpPr txBox="1"/>
          <p:nvPr/>
        </p:nvSpPr>
        <p:spPr>
          <a:xfrm>
            <a:off x="10051576" y="4982210"/>
            <a:ext cx="5916438" cy="1103630"/>
          </a:xfrm>
          <a:prstGeom prst="rect">
            <a:avLst/>
          </a:prstGeom>
        </p:spPr>
        <p:txBody>
          <a:bodyPr lIns="0" tIns="0" rIns="0" bIns="0" rtlCol="0" anchor="t">
            <a:spAutoFit/>
          </a:bodyPr>
          <a:lstStyle/>
          <a:p>
            <a:pPr algn="ctr">
              <a:lnSpc>
                <a:spcPts val="3780"/>
              </a:lnSpc>
            </a:pPr>
            <a:r>
              <a:rPr lang="en-US" sz="2700">
                <a:solidFill>
                  <a:srgbClr val="1D1127"/>
                </a:solidFill>
                <a:latin typeface="Arial"/>
                <a:ea typeface="Arial"/>
                <a:cs typeface="Arial"/>
                <a:sym typeface="Arial"/>
              </a:rPr>
              <a:t>Department of CSE, IIUC</a:t>
            </a:r>
          </a:p>
          <a:p>
            <a:pPr algn="ctr">
              <a:lnSpc>
                <a:spcPts val="4759"/>
              </a:lnSpc>
            </a:pPr>
            <a:endParaRPr lang="en-US" sz="2700">
              <a:solidFill>
                <a:srgbClr val="1D1127"/>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3948" y="9932499"/>
            <a:ext cx="19573579" cy="1241847"/>
            <a:chOff x="0" y="0"/>
            <a:chExt cx="7140495" cy="453029"/>
          </a:xfrm>
        </p:grpSpPr>
        <p:sp>
          <p:nvSpPr>
            <p:cNvPr id="3" name="Freeform 3"/>
            <p:cNvSpPr/>
            <p:nvPr/>
          </p:nvSpPr>
          <p:spPr>
            <a:xfrm>
              <a:off x="0" y="0"/>
              <a:ext cx="7140494" cy="453029"/>
            </a:xfrm>
            <a:custGeom>
              <a:avLst/>
              <a:gdLst/>
              <a:ahLst/>
              <a:cxnLst/>
              <a:rect l="l" t="t" r="r" b="b"/>
              <a:pathLst>
                <a:path w="7140494" h="453029">
                  <a:moveTo>
                    <a:pt x="0" y="0"/>
                  </a:moveTo>
                  <a:lnTo>
                    <a:pt x="7140494" y="0"/>
                  </a:lnTo>
                  <a:lnTo>
                    <a:pt x="7140494" y="453029"/>
                  </a:lnTo>
                  <a:lnTo>
                    <a:pt x="0" y="453029"/>
                  </a:lnTo>
                  <a:close/>
                </a:path>
              </a:pathLst>
            </a:custGeom>
            <a:solidFill>
              <a:srgbClr val="62DBDF"/>
            </a:solidFill>
          </p:spPr>
        </p:sp>
      </p:grpSp>
      <p:grpSp>
        <p:nvGrpSpPr>
          <p:cNvPr id="4" name="Group 4"/>
          <p:cNvGrpSpPr/>
          <p:nvPr/>
        </p:nvGrpSpPr>
        <p:grpSpPr>
          <a:xfrm>
            <a:off x="1880668" y="-10451006"/>
            <a:ext cx="14526665" cy="1452666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E1E1"/>
            </a:solidFill>
          </p:spPr>
        </p:sp>
      </p:grpSp>
      <p:sp>
        <p:nvSpPr>
          <p:cNvPr id="6" name="Freeform 6"/>
          <p:cNvSpPr/>
          <p:nvPr/>
        </p:nvSpPr>
        <p:spPr>
          <a:xfrm>
            <a:off x="15476358" y="567582"/>
            <a:ext cx="2555551" cy="2555551"/>
          </a:xfrm>
          <a:custGeom>
            <a:avLst/>
            <a:gdLst/>
            <a:ahLst/>
            <a:cxnLst/>
            <a:rect l="l" t="t" r="r" b="b"/>
            <a:pathLst>
              <a:path w="2555551" h="2555551">
                <a:moveTo>
                  <a:pt x="0" y="0"/>
                </a:moveTo>
                <a:lnTo>
                  <a:pt x="2555552" y="0"/>
                </a:lnTo>
                <a:lnTo>
                  <a:pt x="2555552" y="2555551"/>
                </a:lnTo>
                <a:lnTo>
                  <a:pt x="0" y="25555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524525" y="769898"/>
            <a:ext cx="2046838" cy="1953800"/>
          </a:xfrm>
          <a:custGeom>
            <a:avLst/>
            <a:gdLst/>
            <a:ahLst/>
            <a:cxnLst/>
            <a:rect l="l" t="t" r="r" b="b"/>
            <a:pathLst>
              <a:path w="2046838" h="1953800">
                <a:moveTo>
                  <a:pt x="0" y="0"/>
                </a:moveTo>
                <a:lnTo>
                  <a:pt x="2046838" y="0"/>
                </a:lnTo>
                <a:lnTo>
                  <a:pt x="2046838" y="1953800"/>
                </a:lnTo>
                <a:lnTo>
                  <a:pt x="0" y="1953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235571" y="1019175"/>
            <a:ext cx="9816858" cy="923925"/>
          </a:xfrm>
          <a:prstGeom prst="rect">
            <a:avLst/>
          </a:prstGeom>
        </p:spPr>
        <p:txBody>
          <a:bodyPr lIns="0" tIns="0" rIns="0" bIns="0" rtlCol="0" anchor="t">
            <a:spAutoFit/>
          </a:bodyPr>
          <a:lstStyle/>
          <a:p>
            <a:pPr algn="ctr">
              <a:lnSpc>
                <a:spcPts val="7200"/>
              </a:lnSpc>
            </a:pPr>
            <a:r>
              <a:rPr lang="en-US" sz="6000" b="1" spc="600">
                <a:solidFill>
                  <a:srgbClr val="1D1127"/>
                </a:solidFill>
                <a:latin typeface="Raleway Heavy"/>
                <a:ea typeface="Raleway Heavy"/>
                <a:cs typeface="Raleway Heavy"/>
                <a:sym typeface="Raleway Heavy"/>
              </a:rPr>
              <a:t>INTRODUCTION</a:t>
            </a:r>
          </a:p>
        </p:txBody>
      </p:sp>
      <p:sp>
        <p:nvSpPr>
          <p:cNvPr id="9" name="TextBox 9"/>
          <p:cNvSpPr txBox="1"/>
          <p:nvPr/>
        </p:nvSpPr>
        <p:spPr>
          <a:xfrm>
            <a:off x="2344173" y="2628448"/>
            <a:ext cx="14687937" cy="6733540"/>
          </a:xfrm>
          <a:prstGeom prst="rect">
            <a:avLst/>
          </a:prstGeom>
        </p:spPr>
        <p:txBody>
          <a:bodyPr lIns="0" tIns="0" rIns="0" bIns="0" rtlCol="0" anchor="t">
            <a:spAutoFit/>
          </a:bodyPr>
          <a:lstStyle/>
          <a:p>
            <a:pPr algn="l">
              <a:lnSpc>
                <a:spcPts val="4029"/>
              </a:lnSpc>
            </a:pPr>
            <a:r>
              <a:rPr lang="en-US" sz="2599" b="1" spc="129">
                <a:solidFill>
                  <a:srgbClr val="1D1127"/>
                </a:solidFill>
                <a:latin typeface="Raleway Bold"/>
                <a:ea typeface="Raleway Bold"/>
                <a:cs typeface="Raleway Bold"/>
                <a:sym typeface="Raleway Bold"/>
              </a:rPr>
              <a:t>Objective:</a:t>
            </a:r>
          </a:p>
          <a:p>
            <a:pPr marL="539749" lvl="1" indent="-269875" algn="l">
              <a:lnSpc>
                <a:spcPts val="3874"/>
              </a:lnSpc>
              <a:buFont typeface="Arial"/>
              <a:buChar char="•"/>
            </a:pPr>
            <a:r>
              <a:rPr lang="en-US" sz="2499" spc="124">
                <a:solidFill>
                  <a:srgbClr val="1D1127"/>
                </a:solidFill>
                <a:latin typeface="Raleway"/>
                <a:ea typeface="Raleway"/>
                <a:cs typeface="Raleway"/>
                <a:sym typeface="Raleway"/>
              </a:rPr>
              <a:t>Design and simulate a wireless communication network for disaster-resilient application</a:t>
            </a:r>
          </a:p>
          <a:p>
            <a:pPr marL="539749" lvl="1" indent="-269875" algn="l">
              <a:lnSpc>
                <a:spcPts val="3874"/>
              </a:lnSpc>
              <a:buFont typeface="Arial"/>
              <a:buChar char="•"/>
            </a:pPr>
            <a:r>
              <a:rPr lang="en-US" sz="2499" spc="124">
                <a:solidFill>
                  <a:srgbClr val="1D1127"/>
                </a:solidFill>
                <a:latin typeface="Raleway"/>
                <a:ea typeface="Raleway"/>
                <a:cs typeface="Raleway"/>
                <a:sym typeface="Raleway"/>
              </a:rPr>
              <a:t>Ensure communication continuity using AODV routing protocol</a:t>
            </a:r>
          </a:p>
          <a:p>
            <a:pPr marL="539749" lvl="1" indent="-269875" algn="l">
              <a:lnSpc>
                <a:spcPts val="3874"/>
              </a:lnSpc>
              <a:buFont typeface="Arial"/>
              <a:buChar char="•"/>
            </a:pPr>
            <a:r>
              <a:rPr lang="en-US" sz="2499" spc="124">
                <a:solidFill>
                  <a:srgbClr val="1D1127"/>
                </a:solidFill>
                <a:latin typeface="Raleway"/>
                <a:ea typeface="Raleway"/>
                <a:cs typeface="Raleway"/>
                <a:sym typeface="Raleway"/>
              </a:rPr>
              <a:t>using dynamic ad-hoc routing protocols</a:t>
            </a:r>
          </a:p>
          <a:p>
            <a:pPr algn="l">
              <a:lnSpc>
                <a:spcPts val="3874"/>
              </a:lnSpc>
            </a:pPr>
            <a:endParaRPr lang="en-US" sz="2499" spc="124">
              <a:solidFill>
                <a:srgbClr val="1D1127"/>
              </a:solidFill>
              <a:latin typeface="Raleway"/>
              <a:ea typeface="Raleway"/>
              <a:cs typeface="Raleway"/>
              <a:sym typeface="Raleway"/>
            </a:endParaRPr>
          </a:p>
          <a:p>
            <a:pPr algn="l">
              <a:lnSpc>
                <a:spcPts val="4029"/>
              </a:lnSpc>
            </a:pPr>
            <a:r>
              <a:rPr lang="en-US" sz="2599" b="1" spc="129">
                <a:solidFill>
                  <a:srgbClr val="1D1127"/>
                </a:solidFill>
                <a:latin typeface="Raleway Bold"/>
                <a:ea typeface="Raleway Bold"/>
                <a:cs typeface="Raleway Bold"/>
                <a:sym typeface="Raleway Bold"/>
              </a:rPr>
              <a:t>Tools Used:</a:t>
            </a:r>
            <a:r>
              <a:rPr lang="en-US" sz="2599" spc="129">
                <a:solidFill>
                  <a:srgbClr val="1D1127"/>
                </a:solidFill>
                <a:latin typeface="Raleway"/>
                <a:ea typeface="Raleway"/>
                <a:cs typeface="Raleway"/>
                <a:sym typeface="Raleway"/>
              </a:rPr>
              <a:t> OMNeT++, INET Framework</a:t>
            </a:r>
          </a:p>
          <a:p>
            <a:pPr algn="l">
              <a:lnSpc>
                <a:spcPts val="3874"/>
              </a:lnSpc>
            </a:pPr>
            <a:endParaRPr lang="en-US" sz="2599" spc="129">
              <a:solidFill>
                <a:srgbClr val="1D1127"/>
              </a:solidFill>
              <a:latin typeface="Raleway"/>
              <a:ea typeface="Raleway"/>
              <a:cs typeface="Raleway"/>
              <a:sym typeface="Raleway"/>
            </a:endParaRPr>
          </a:p>
          <a:p>
            <a:pPr algn="l">
              <a:lnSpc>
                <a:spcPts val="4029"/>
              </a:lnSpc>
            </a:pPr>
            <a:r>
              <a:rPr lang="en-US" sz="2599" b="1" spc="129">
                <a:solidFill>
                  <a:srgbClr val="1D1127"/>
                </a:solidFill>
                <a:latin typeface="Raleway Bold"/>
                <a:ea typeface="Raleway Bold"/>
                <a:cs typeface="Raleway Bold"/>
                <a:sym typeface="Raleway Bold"/>
              </a:rPr>
              <a:t>Key Features</a:t>
            </a:r>
            <a:r>
              <a:rPr lang="en-US" sz="2599" spc="129">
                <a:solidFill>
                  <a:srgbClr val="1D1127"/>
                </a:solidFill>
                <a:latin typeface="Raleway"/>
                <a:ea typeface="Raleway"/>
                <a:cs typeface="Raleway"/>
                <a:sym typeface="Raleway"/>
              </a:rPr>
              <a:t>:</a:t>
            </a:r>
          </a:p>
          <a:p>
            <a:pPr marL="539749" lvl="1" indent="-269875" algn="l">
              <a:lnSpc>
                <a:spcPts val="3874"/>
              </a:lnSpc>
              <a:buFont typeface="Arial"/>
              <a:buChar char="•"/>
            </a:pPr>
            <a:r>
              <a:rPr lang="en-US" sz="2499" spc="124">
                <a:solidFill>
                  <a:srgbClr val="1D1127"/>
                </a:solidFill>
                <a:latin typeface="Raleway"/>
                <a:ea typeface="Raleway"/>
                <a:cs typeface="Raleway"/>
                <a:sym typeface="Raleway"/>
              </a:rPr>
              <a:t>Dynamic node movement</a:t>
            </a:r>
          </a:p>
          <a:p>
            <a:pPr marL="539749" lvl="1" indent="-269875" algn="l">
              <a:lnSpc>
                <a:spcPts val="3874"/>
              </a:lnSpc>
              <a:buFont typeface="Arial"/>
              <a:buChar char="•"/>
            </a:pPr>
            <a:r>
              <a:rPr lang="en-US" sz="2499" spc="124">
                <a:solidFill>
                  <a:srgbClr val="1D1127"/>
                </a:solidFill>
                <a:latin typeface="Raleway"/>
                <a:ea typeface="Raleway"/>
                <a:cs typeface="Raleway"/>
                <a:sym typeface="Raleway"/>
              </a:rPr>
              <a:t>Energy-efficient operation</a:t>
            </a:r>
          </a:p>
          <a:p>
            <a:pPr marL="539749" lvl="1" indent="-269875" algn="l">
              <a:lnSpc>
                <a:spcPts val="3874"/>
              </a:lnSpc>
              <a:buFont typeface="Arial"/>
              <a:buChar char="•"/>
            </a:pPr>
            <a:r>
              <a:rPr lang="en-US" sz="2499" spc="124">
                <a:solidFill>
                  <a:srgbClr val="1D1127"/>
                </a:solidFill>
                <a:latin typeface="Raleway"/>
                <a:ea typeface="Raleway"/>
                <a:cs typeface="Raleway"/>
                <a:sym typeface="Raleway"/>
              </a:rPr>
              <a:t>Ad-hoc routing (AODV)</a:t>
            </a:r>
          </a:p>
          <a:p>
            <a:pPr algn="l">
              <a:lnSpc>
                <a:spcPts val="3499"/>
              </a:lnSpc>
            </a:pPr>
            <a:endParaRPr lang="en-US" sz="2499" spc="124">
              <a:solidFill>
                <a:srgbClr val="1D1127"/>
              </a:solidFill>
              <a:latin typeface="Raleway"/>
              <a:ea typeface="Raleway"/>
              <a:cs typeface="Raleway"/>
              <a:sym typeface="Raleway"/>
            </a:endParaRPr>
          </a:p>
          <a:p>
            <a:pPr algn="l">
              <a:lnSpc>
                <a:spcPts val="2999"/>
              </a:lnSpc>
            </a:pPr>
            <a:endParaRPr lang="en-US" sz="2499" spc="124">
              <a:solidFill>
                <a:srgbClr val="1D1127"/>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686456" y="9872237"/>
            <a:ext cx="9553175" cy="1241847"/>
            <a:chOff x="0" y="0"/>
            <a:chExt cx="3485024" cy="453029"/>
          </a:xfrm>
        </p:grpSpPr>
        <p:sp>
          <p:nvSpPr>
            <p:cNvPr id="3" name="Freeform 3"/>
            <p:cNvSpPr/>
            <p:nvPr/>
          </p:nvSpPr>
          <p:spPr>
            <a:xfrm>
              <a:off x="0" y="0"/>
              <a:ext cx="3485024" cy="453029"/>
            </a:xfrm>
            <a:custGeom>
              <a:avLst/>
              <a:gdLst/>
              <a:ahLst/>
              <a:cxnLst/>
              <a:rect l="l" t="t" r="r" b="b"/>
              <a:pathLst>
                <a:path w="3485024" h="453029">
                  <a:moveTo>
                    <a:pt x="0" y="0"/>
                  </a:moveTo>
                  <a:lnTo>
                    <a:pt x="3485024" y="0"/>
                  </a:lnTo>
                  <a:lnTo>
                    <a:pt x="3485024" y="453029"/>
                  </a:lnTo>
                  <a:lnTo>
                    <a:pt x="0" y="453029"/>
                  </a:lnTo>
                  <a:close/>
                </a:path>
              </a:pathLst>
            </a:custGeom>
            <a:solidFill>
              <a:srgbClr val="62DBDF"/>
            </a:solidFill>
          </p:spPr>
        </p:sp>
      </p:grpSp>
      <p:grpSp>
        <p:nvGrpSpPr>
          <p:cNvPr id="4" name="Group 4"/>
          <p:cNvGrpSpPr/>
          <p:nvPr/>
        </p:nvGrpSpPr>
        <p:grpSpPr>
          <a:xfrm>
            <a:off x="-333948" y="-839272"/>
            <a:ext cx="8586759" cy="1241847"/>
            <a:chOff x="0" y="0"/>
            <a:chExt cx="3132473" cy="453029"/>
          </a:xfrm>
        </p:grpSpPr>
        <p:sp>
          <p:nvSpPr>
            <p:cNvPr id="5" name="Freeform 5"/>
            <p:cNvSpPr/>
            <p:nvPr/>
          </p:nvSpPr>
          <p:spPr>
            <a:xfrm>
              <a:off x="0" y="0"/>
              <a:ext cx="3132473" cy="453029"/>
            </a:xfrm>
            <a:custGeom>
              <a:avLst/>
              <a:gdLst/>
              <a:ahLst/>
              <a:cxnLst/>
              <a:rect l="l" t="t" r="r" b="b"/>
              <a:pathLst>
                <a:path w="3132473" h="453029">
                  <a:moveTo>
                    <a:pt x="0" y="0"/>
                  </a:moveTo>
                  <a:lnTo>
                    <a:pt x="3132473" y="0"/>
                  </a:lnTo>
                  <a:lnTo>
                    <a:pt x="3132473" y="453029"/>
                  </a:lnTo>
                  <a:lnTo>
                    <a:pt x="0" y="453029"/>
                  </a:lnTo>
                  <a:close/>
                </a:path>
              </a:pathLst>
            </a:custGeom>
            <a:solidFill>
              <a:srgbClr val="62DBDF"/>
            </a:solidFill>
          </p:spPr>
        </p:sp>
      </p:grpSp>
      <p:sp>
        <p:nvSpPr>
          <p:cNvPr id="6" name="Freeform 6"/>
          <p:cNvSpPr/>
          <p:nvPr/>
        </p:nvSpPr>
        <p:spPr>
          <a:xfrm rot="-3176038">
            <a:off x="12724003" y="260246"/>
            <a:ext cx="3302799" cy="4224510"/>
          </a:xfrm>
          <a:custGeom>
            <a:avLst/>
            <a:gdLst/>
            <a:ahLst/>
            <a:cxnLst/>
            <a:rect l="l" t="t" r="r" b="b"/>
            <a:pathLst>
              <a:path w="3302799" h="4224510">
                <a:moveTo>
                  <a:pt x="0" y="0"/>
                </a:moveTo>
                <a:lnTo>
                  <a:pt x="3302799" y="0"/>
                </a:lnTo>
                <a:lnTo>
                  <a:pt x="3302799" y="4224510"/>
                </a:lnTo>
                <a:lnTo>
                  <a:pt x="0" y="4224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44692" y="1444692"/>
            <a:ext cx="1744141" cy="1910911"/>
          </a:xfrm>
          <a:custGeom>
            <a:avLst/>
            <a:gdLst/>
            <a:ahLst/>
            <a:cxnLst/>
            <a:rect l="l" t="t" r="r" b="b"/>
            <a:pathLst>
              <a:path w="1744141" h="1910911">
                <a:moveTo>
                  <a:pt x="0" y="0"/>
                </a:moveTo>
                <a:lnTo>
                  <a:pt x="1744140" y="0"/>
                </a:lnTo>
                <a:lnTo>
                  <a:pt x="1744140" y="1910911"/>
                </a:lnTo>
                <a:lnTo>
                  <a:pt x="0" y="19109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286092" y="8329082"/>
            <a:ext cx="1540244" cy="1149407"/>
          </a:xfrm>
          <a:custGeom>
            <a:avLst/>
            <a:gdLst/>
            <a:ahLst/>
            <a:cxnLst/>
            <a:rect l="l" t="t" r="r" b="b"/>
            <a:pathLst>
              <a:path w="1540244" h="1149407">
                <a:moveTo>
                  <a:pt x="0" y="0"/>
                </a:moveTo>
                <a:lnTo>
                  <a:pt x="1540245" y="0"/>
                </a:lnTo>
                <a:lnTo>
                  <a:pt x="1540245" y="1149407"/>
                </a:lnTo>
                <a:lnTo>
                  <a:pt x="0" y="11494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3779518" y="1967689"/>
            <a:ext cx="8292802" cy="790575"/>
          </a:xfrm>
          <a:prstGeom prst="rect">
            <a:avLst/>
          </a:prstGeom>
        </p:spPr>
        <p:txBody>
          <a:bodyPr lIns="0" tIns="0" rIns="0" bIns="0" rtlCol="0" anchor="t">
            <a:spAutoFit/>
          </a:bodyPr>
          <a:lstStyle/>
          <a:p>
            <a:pPr algn="just">
              <a:lnSpc>
                <a:spcPts val="6120"/>
              </a:lnSpc>
            </a:pPr>
            <a:r>
              <a:rPr lang="en-US" sz="5100" b="1" spc="510">
                <a:solidFill>
                  <a:srgbClr val="1D1127"/>
                </a:solidFill>
                <a:latin typeface="Raleway Heavy"/>
                <a:ea typeface="Raleway Heavy"/>
                <a:cs typeface="Raleway Heavy"/>
                <a:sym typeface="Raleway Heavy"/>
              </a:rPr>
              <a:t>PROBLEM STATEMENT</a:t>
            </a:r>
          </a:p>
        </p:txBody>
      </p:sp>
      <p:sp>
        <p:nvSpPr>
          <p:cNvPr id="10" name="TextBox 10"/>
          <p:cNvSpPr txBox="1"/>
          <p:nvPr/>
        </p:nvSpPr>
        <p:spPr>
          <a:xfrm>
            <a:off x="2769785" y="3652336"/>
            <a:ext cx="12230761" cy="5689600"/>
          </a:xfrm>
          <a:prstGeom prst="rect">
            <a:avLst/>
          </a:prstGeom>
        </p:spPr>
        <p:txBody>
          <a:bodyPr lIns="0" tIns="0" rIns="0" bIns="0" rtlCol="0" anchor="t">
            <a:spAutoFit/>
          </a:bodyPr>
          <a:lstStyle/>
          <a:p>
            <a:pPr algn="l">
              <a:lnSpc>
                <a:spcPts val="3499"/>
              </a:lnSpc>
            </a:pPr>
            <a:r>
              <a:rPr lang="en-US" sz="2499" b="1" spc="124">
                <a:solidFill>
                  <a:srgbClr val="1D1127"/>
                </a:solidFill>
                <a:latin typeface="Raleway Bold"/>
                <a:ea typeface="Raleway Bold"/>
                <a:cs typeface="Raleway Bold"/>
                <a:sym typeface="Raleway Bold"/>
              </a:rPr>
              <a:t>Challenges During Disasters:</a:t>
            </a:r>
          </a:p>
          <a:p>
            <a:pPr marL="539749" lvl="1" indent="-269875" algn="l">
              <a:lnSpc>
                <a:spcPts val="3499"/>
              </a:lnSpc>
              <a:buFont typeface="Arial"/>
              <a:buChar char="•"/>
            </a:pPr>
            <a:r>
              <a:rPr lang="en-US" sz="2499" spc="124">
                <a:solidFill>
                  <a:srgbClr val="1D1127"/>
                </a:solidFill>
                <a:latin typeface="Raleway"/>
                <a:ea typeface="Raleway"/>
                <a:cs typeface="Raleway"/>
                <a:sym typeface="Raleway"/>
              </a:rPr>
              <a:t>In disaster scenarios, wireless networks face issues such as high mobility of nodes, interference, and frequent network disconnections, leading to unreliable communication and poor performance in terms of throughput, delay, and energy consumption.</a:t>
            </a:r>
          </a:p>
          <a:p>
            <a:pPr algn="l">
              <a:lnSpc>
                <a:spcPts val="3499"/>
              </a:lnSpc>
            </a:pPr>
            <a:endParaRPr lang="en-US" sz="2499" spc="124">
              <a:solidFill>
                <a:srgbClr val="1D1127"/>
              </a:solidFill>
              <a:latin typeface="Raleway"/>
              <a:ea typeface="Raleway"/>
              <a:cs typeface="Raleway"/>
              <a:sym typeface="Raleway"/>
            </a:endParaRPr>
          </a:p>
          <a:p>
            <a:pPr algn="l">
              <a:lnSpc>
                <a:spcPts val="3499"/>
              </a:lnSpc>
            </a:pPr>
            <a:r>
              <a:rPr lang="en-US" sz="2499" b="1" spc="124">
                <a:solidFill>
                  <a:srgbClr val="1D1127"/>
                </a:solidFill>
                <a:latin typeface="Raleway Bold"/>
                <a:ea typeface="Raleway Bold"/>
                <a:cs typeface="Raleway Bold"/>
                <a:sym typeface="Raleway Bold"/>
              </a:rPr>
              <a:t>Solution:</a:t>
            </a:r>
          </a:p>
          <a:p>
            <a:pPr marL="539749" lvl="1" indent="-269875" algn="l">
              <a:lnSpc>
                <a:spcPts val="3499"/>
              </a:lnSpc>
              <a:buFont typeface="Arial"/>
              <a:buChar char="•"/>
            </a:pPr>
            <a:r>
              <a:rPr lang="en-US" sz="2499" spc="124">
                <a:solidFill>
                  <a:srgbClr val="1D1127"/>
                </a:solidFill>
                <a:latin typeface="Raleway"/>
                <a:ea typeface="Raleway"/>
                <a:cs typeface="Raleway"/>
                <a:sym typeface="Raleway"/>
              </a:rPr>
              <a:t>Implementing a resilient communication network with adaptive routing (e.g., AODV), interference management, and energy-efficient protocols can ensure stable connectivity, even in dynamic and challenging environments, facilitating efficient communication during disasters.</a:t>
            </a:r>
          </a:p>
          <a:p>
            <a:pPr algn="l">
              <a:lnSpc>
                <a:spcPts val="3499"/>
              </a:lnSpc>
            </a:pPr>
            <a:endParaRPr lang="en-US" sz="2499" spc="124">
              <a:solidFill>
                <a:srgbClr val="1D1127"/>
              </a:solidFill>
              <a:latin typeface="Raleway"/>
              <a:ea typeface="Raleway"/>
              <a:cs typeface="Raleway"/>
              <a:sym typeface="Raleway"/>
            </a:endParaRPr>
          </a:p>
          <a:p>
            <a:pPr algn="l">
              <a:lnSpc>
                <a:spcPts val="3499"/>
              </a:lnSpc>
            </a:pPr>
            <a:endParaRPr lang="en-US" sz="2499" spc="124">
              <a:solidFill>
                <a:srgbClr val="1D1127"/>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444692" y="1263717"/>
            <a:ext cx="15398617" cy="923925"/>
          </a:xfrm>
          <a:prstGeom prst="rect">
            <a:avLst/>
          </a:prstGeom>
        </p:spPr>
        <p:txBody>
          <a:bodyPr lIns="0" tIns="0" rIns="0" bIns="0" rtlCol="0" anchor="t">
            <a:spAutoFit/>
          </a:bodyPr>
          <a:lstStyle/>
          <a:p>
            <a:pPr algn="ctr">
              <a:lnSpc>
                <a:spcPts val="7200"/>
              </a:lnSpc>
            </a:pPr>
            <a:r>
              <a:rPr lang="en-US" sz="6000" b="1" spc="600">
                <a:solidFill>
                  <a:srgbClr val="1D1127"/>
                </a:solidFill>
                <a:latin typeface="Raleway Heavy"/>
                <a:ea typeface="Raleway Heavy"/>
                <a:cs typeface="Raleway Heavy"/>
                <a:sym typeface="Raleway Heavy"/>
              </a:rPr>
              <a:t>NETWORK DESIGN</a:t>
            </a:r>
          </a:p>
        </p:txBody>
      </p:sp>
      <p:sp>
        <p:nvSpPr>
          <p:cNvPr id="3" name="AutoShape 3"/>
          <p:cNvSpPr/>
          <p:nvPr/>
        </p:nvSpPr>
        <p:spPr>
          <a:xfrm rot="-5415937">
            <a:off x="-3581053" y="4951305"/>
            <a:ext cx="10493273" cy="0"/>
          </a:xfrm>
          <a:prstGeom prst="line">
            <a:avLst/>
          </a:prstGeom>
          <a:ln w="590550" cap="flat">
            <a:solidFill>
              <a:srgbClr val="62DBDF"/>
            </a:solidFill>
            <a:prstDash val="solid"/>
            <a:headEnd type="none" w="sm" len="sm"/>
            <a:tailEnd type="none" w="sm" len="sm"/>
          </a:ln>
        </p:spPr>
      </p:sp>
      <p:grpSp>
        <p:nvGrpSpPr>
          <p:cNvPr id="4" name="Group 4"/>
          <p:cNvGrpSpPr>
            <a:grpSpLocks noChangeAspect="1"/>
          </p:cNvGrpSpPr>
          <p:nvPr/>
        </p:nvGrpSpPr>
        <p:grpSpPr>
          <a:xfrm>
            <a:off x="1444692" y="2704602"/>
            <a:ext cx="393138" cy="374551"/>
            <a:chOff x="0" y="0"/>
            <a:chExt cx="1772920" cy="1689100"/>
          </a:xfrm>
        </p:grpSpPr>
        <p:sp>
          <p:nvSpPr>
            <p:cNvPr id="5" name="Freeform 5"/>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083C4"/>
            </a:solidFill>
          </p:spPr>
        </p:sp>
      </p:grpSp>
      <p:grpSp>
        <p:nvGrpSpPr>
          <p:cNvPr id="6" name="Group 6"/>
          <p:cNvGrpSpPr>
            <a:grpSpLocks noChangeAspect="1"/>
          </p:cNvGrpSpPr>
          <p:nvPr/>
        </p:nvGrpSpPr>
        <p:grpSpPr>
          <a:xfrm>
            <a:off x="1493337" y="5584553"/>
            <a:ext cx="393138" cy="374551"/>
            <a:chOff x="0" y="0"/>
            <a:chExt cx="1772920" cy="1689100"/>
          </a:xfrm>
        </p:grpSpPr>
        <p:sp>
          <p:nvSpPr>
            <p:cNvPr id="7" name="Freeform 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2083C4"/>
            </a:solidFill>
          </p:spPr>
        </p:sp>
      </p:grpSp>
      <p:sp>
        <p:nvSpPr>
          <p:cNvPr id="8" name="AutoShape 8"/>
          <p:cNvSpPr/>
          <p:nvPr/>
        </p:nvSpPr>
        <p:spPr>
          <a:xfrm rot="-5400000">
            <a:off x="14036993" y="5119688"/>
            <a:ext cx="6492240" cy="0"/>
          </a:xfrm>
          <a:prstGeom prst="line">
            <a:avLst/>
          </a:prstGeom>
          <a:ln w="47625" cap="flat">
            <a:solidFill>
              <a:srgbClr val="62DBDF"/>
            </a:solidFill>
            <a:prstDash val="solid"/>
            <a:headEnd type="none" w="sm" len="sm"/>
            <a:tailEnd type="none" w="sm" len="sm"/>
          </a:ln>
        </p:spPr>
      </p:sp>
      <p:sp>
        <p:nvSpPr>
          <p:cNvPr id="9" name="Freeform 9"/>
          <p:cNvSpPr/>
          <p:nvPr/>
        </p:nvSpPr>
        <p:spPr>
          <a:xfrm>
            <a:off x="10225088" y="2260171"/>
            <a:ext cx="6824448" cy="5766659"/>
          </a:xfrm>
          <a:custGeom>
            <a:avLst/>
            <a:gdLst/>
            <a:ahLst/>
            <a:cxnLst/>
            <a:rect l="l" t="t" r="r" b="b"/>
            <a:pathLst>
              <a:path w="6824448" h="5766659">
                <a:moveTo>
                  <a:pt x="0" y="0"/>
                </a:moveTo>
                <a:lnTo>
                  <a:pt x="6824448" y="0"/>
                </a:lnTo>
                <a:lnTo>
                  <a:pt x="6824448" y="5766658"/>
                </a:lnTo>
                <a:lnTo>
                  <a:pt x="0" y="5766658"/>
                </a:lnTo>
                <a:lnTo>
                  <a:pt x="0" y="0"/>
                </a:lnTo>
                <a:close/>
              </a:path>
            </a:pathLst>
          </a:custGeom>
          <a:blipFill>
            <a:blip r:embed="rId2"/>
            <a:stretch>
              <a:fillRect/>
            </a:stretch>
          </a:blipFill>
        </p:spPr>
      </p:sp>
      <p:sp>
        <p:nvSpPr>
          <p:cNvPr id="10" name="TextBox 10"/>
          <p:cNvSpPr txBox="1"/>
          <p:nvPr/>
        </p:nvSpPr>
        <p:spPr>
          <a:xfrm>
            <a:off x="2251138" y="2667455"/>
            <a:ext cx="7227352" cy="504825"/>
          </a:xfrm>
          <a:prstGeom prst="rect">
            <a:avLst/>
          </a:prstGeom>
        </p:spPr>
        <p:txBody>
          <a:bodyPr lIns="0" tIns="0" rIns="0" bIns="0" rtlCol="0" anchor="t">
            <a:spAutoFit/>
          </a:bodyPr>
          <a:lstStyle/>
          <a:p>
            <a:pPr algn="l">
              <a:lnSpc>
                <a:spcPts val="4199"/>
              </a:lnSpc>
            </a:pPr>
            <a:r>
              <a:rPr lang="en-US" sz="2999" b="1" spc="149">
                <a:solidFill>
                  <a:srgbClr val="1D1127"/>
                </a:solidFill>
                <a:latin typeface="Raleway Heavy"/>
                <a:ea typeface="Raleway Heavy"/>
                <a:cs typeface="Raleway Heavy"/>
                <a:sym typeface="Raleway Heavy"/>
              </a:rPr>
              <a:t>WirelessA Network:</a:t>
            </a:r>
          </a:p>
        </p:txBody>
      </p:sp>
      <p:sp>
        <p:nvSpPr>
          <p:cNvPr id="11" name="TextBox 11"/>
          <p:cNvSpPr txBox="1"/>
          <p:nvPr/>
        </p:nvSpPr>
        <p:spPr>
          <a:xfrm>
            <a:off x="2251138" y="3071858"/>
            <a:ext cx="7227352" cy="1964057"/>
          </a:xfrm>
          <a:prstGeom prst="rect">
            <a:avLst/>
          </a:prstGeom>
        </p:spPr>
        <p:txBody>
          <a:bodyPr lIns="0" tIns="0" rIns="0" bIns="0" rtlCol="0" anchor="t">
            <a:spAutoFit/>
          </a:bodyPr>
          <a:lstStyle/>
          <a:p>
            <a:pPr marL="582927" lvl="1" indent="-291463" algn="l">
              <a:lnSpc>
                <a:spcPts val="5399"/>
              </a:lnSpc>
              <a:buFont typeface="Arial"/>
              <a:buChar char="•"/>
            </a:pPr>
            <a:r>
              <a:rPr lang="en-US" sz="2699" spc="134">
                <a:solidFill>
                  <a:srgbClr val="1D1127"/>
                </a:solidFill>
                <a:latin typeface="Raleway"/>
                <a:ea typeface="Raleway"/>
                <a:cs typeface="Raleway"/>
                <a:sym typeface="Raleway"/>
              </a:rPr>
              <a:t>Two-host communication setup</a:t>
            </a:r>
          </a:p>
          <a:p>
            <a:pPr marL="582927" lvl="1" indent="-291463" algn="l">
              <a:lnSpc>
                <a:spcPts val="5399"/>
              </a:lnSpc>
              <a:buFont typeface="Arial"/>
              <a:buChar char="•"/>
            </a:pPr>
            <a:r>
              <a:rPr lang="en-US" sz="2699" spc="134">
                <a:solidFill>
                  <a:srgbClr val="1D1127"/>
                </a:solidFill>
                <a:latin typeface="Raleway"/>
                <a:ea typeface="Raleway"/>
                <a:cs typeface="Raleway"/>
                <a:sym typeface="Raleway"/>
              </a:rPr>
              <a:t>Basic UDP data transmission</a:t>
            </a:r>
          </a:p>
          <a:p>
            <a:pPr algn="l">
              <a:lnSpc>
                <a:spcPts val="5399"/>
              </a:lnSpc>
            </a:pPr>
            <a:endParaRPr lang="en-US" sz="2699" spc="134">
              <a:solidFill>
                <a:srgbClr val="1D1127"/>
              </a:solidFill>
              <a:latin typeface="Raleway"/>
              <a:ea typeface="Raleway"/>
              <a:cs typeface="Raleway"/>
              <a:sym typeface="Raleway"/>
            </a:endParaRPr>
          </a:p>
        </p:txBody>
      </p:sp>
      <p:sp>
        <p:nvSpPr>
          <p:cNvPr id="12" name="TextBox 12"/>
          <p:cNvSpPr txBox="1"/>
          <p:nvPr/>
        </p:nvSpPr>
        <p:spPr>
          <a:xfrm>
            <a:off x="2251138" y="5567408"/>
            <a:ext cx="7227352" cy="504825"/>
          </a:xfrm>
          <a:prstGeom prst="rect">
            <a:avLst/>
          </a:prstGeom>
        </p:spPr>
        <p:txBody>
          <a:bodyPr lIns="0" tIns="0" rIns="0" bIns="0" rtlCol="0" anchor="t">
            <a:spAutoFit/>
          </a:bodyPr>
          <a:lstStyle/>
          <a:p>
            <a:pPr algn="l">
              <a:lnSpc>
                <a:spcPts val="4199"/>
              </a:lnSpc>
            </a:pPr>
            <a:r>
              <a:rPr lang="en-US" sz="2999" b="1" spc="149">
                <a:solidFill>
                  <a:srgbClr val="1D1127"/>
                </a:solidFill>
                <a:latin typeface="Raleway Heavy"/>
                <a:ea typeface="Raleway Heavy"/>
                <a:cs typeface="Raleway Heavy"/>
                <a:sym typeface="Raleway Heavy"/>
              </a:rPr>
              <a:t>WirelessB Network:</a:t>
            </a:r>
          </a:p>
        </p:txBody>
      </p:sp>
      <p:sp>
        <p:nvSpPr>
          <p:cNvPr id="13" name="TextBox 13"/>
          <p:cNvSpPr txBox="1"/>
          <p:nvPr/>
        </p:nvSpPr>
        <p:spPr>
          <a:xfrm>
            <a:off x="2251138" y="5987143"/>
            <a:ext cx="7227352" cy="3069146"/>
          </a:xfrm>
          <a:prstGeom prst="rect">
            <a:avLst/>
          </a:prstGeom>
        </p:spPr>
        <p:txBody>
          <a:bodyPr lIns="0" tIns="0" rIns="0" bIns="0" rtlCol="0" anchor="t">
            <a:spAutoFit/>
          </a:bodyPr>
          <a:lstStyle/>
          <a:p>
            <a:pPr marL="582927" lvl="1" indent="-291463" algn="l">
              <a:lnSpc>
                <a:spcPts val="5156"/>
              </a:lnSpc>
              <a:buFont typeface="Arial"/>
              <a:buChar char="•"/>
            </a:pPr>
            <a:r>
              <a:rPr lang="en-US" sz="2699" spc="134">
                <a:solidFill>
                  <a:srgbClr val="1D1127"/>
                </a:solidFill>
                <a:latin typeface="Raleway"/>
                <a:ea typeface="Raleway"/>
                <a:cs typeface="Raleway"/>
                <a:sym typeface="Raleway"/>
              </a:rPr>
              <a:t>Multi-host setup with routers (hostR1, hostR2, hostR3)</a:t>
            </a:r>
          </a:p>
          <a:p>
            <a:pPr marL="582927" lvl="1" indent="-291463" algn="l">
              <a:lnSpc>
                <a:spcPts val="5156"/>
              </a:lnSpc>
              <a:buFont typeface="Arial"/>
              <a:buChar char="•"/>
            </a:pPr>
            <a:r>
              <a:rPr lang="en-US" sz="2699" spc="134">
                <a:solidFill>
                  <a:srgbClr val="1D1127"/>
                </a:solidFill>
                <a:latin typeface="Raleway"/>
                <a:ea typeface="Raleway"/>
                <a:cs typeface="Raleway"/>
                <a:sym typeface="Raleway"/>
              </a:rPr>
              <a:t>Linear Mobility and AODV Routing Protocol</a:t>
            </a:r>
          </a:p>
          <a:p>
            <a:pPr algn="l">
              <a:lnSpc>
                <a:spcPts val="3239"/>
              </a:lnSpc>
            </a:pPr>
            <a:endParaRPr lang="en-US" sz="2699" spc="134">
              <a:solidFill>
                <a:srgbClr val="1D1127"/>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flipH="1" flipV="1">
            <a:off x="681674" y="1369"/>
            <a:ext cx="48646" cy="10493160"/>
          </a:xfrm>
          <a:prstGeom prst="line">
            <a:avLst/>
          </a:prstGeom>
          <a:ln w="590550" cap="flat">
            <a:solidFill>
              <a:srgbClr val="62DBDF"/>
            </a:solidFill>
            <a:prstDash val="solid"/>
            <a:headEnd type="none" w="sm" len="sm"/>
            <a:tailEnd type="none" w="sm" len="sm"/>
          </a:ln>
        </p:spPr>
      </p:sp>
      <p:sp>
        <p:nvSpPr>
          <p:cNvPr id="3" name="AutoShape 3"/>
          <p:cNvSpPr/>
          <p:nvPr/>
        </p:nvSpPr>
        <p:spPr>
          <a:xfrm rot="-5400000">
            <a:off x="14036993" y="5119688"/>
            <a:ext cx="6492240" cy="0"/>
          </a:xfrm>
          <a:prstGeom prst="line">
            <a:avLst/>
          </a:prstGeom>
          <a:ln w="47625" cap="flat">
            <a:solidFill>
              <a:srgbClr val="62DBDF"/>
            </a:solidFill>
            <a:prstDash val="solid"/>
            <a:headEnd type="none" w="sm" len="sm"/>
            <a:tailEnd type="none" w="sm" len="sm"/>
          </a:ln>
        </p:spPr>
      </p:sp>
      <p:sp>
        <p:nvSpPr>
          <p:cNvPr id="4" name="Freeform 4"/>
          <p:cNvSpPr/>
          <p:nvPr/>
        </p:nvSpPr>
        <p:spPr>
          <a:xfrm>
            <a:off x="1444692" y="1187557"/>
            <a:ext cx="15254400" cy="8771280"/>
          </a:xfrm>
          <a:custGeom>
            <a:avLst/>
            <a:gdLst/>
            <a:ahLst/>
            <a:cxnLst/>
            <a:rect l="l" t="t" r="r" b="b"/>
            <a:pathLst>
              <a:path w="15254400" h="8771280">
                <a:moveTo>
                  <a:pt x="0" y="0"/>
                </a:moveTo>
                <a:lnTo>
                  <a:pt x="15254399" y="0"/>
                </a:lnTo>
                <a:lnTo>
                  <a:pt x="15254399" y="8771280"/>
                </a:lnTo>
                <a:lnTo>
                  <a:pt x="0" y="8771280"/>
                </a:lnTo>
                <a:lnTo>
                  <a:pt x="0" y="0"/>
                </a:lnTo>
                <a:close/>
              </a:path>
            </a:pathLst>
          </a:custGeom>
          <a:blipFill>
            <a:blip r:embed="rId2"/>
            <a:stretch>
              <a:fillRect/>
            </a:stretch>
          </a:blipFill>
        </p:spPr>
      </p:sp>
      <p:sp>
        <p:nvSpPr>
          <p:cNvPr id="5" name="TextBox 5"/>
          <p:cNvSpPr txBox="1"/>
          <p:nvPr/>
        </p:nvSpPr>
        <p:spPr>
          <a:xfrm>
            <a:off x="1444692" y="104775"/>
            <a:ext cx="15398617" cy="923925"/>
          </a:xfrm>
          <a:prstGeom prst="rect">
            <a:avLst/>
          </a:prstGeom>
        </p:spPr>
        <p:txBody>
          <a:bodyPr lIns="0" tIns="0" rIns="0" bIns="0" rtlCol="0" anchor="t">
            <a:spAutoFit/>
          </a:bodyPr>
          <a:lstStyle/>
          <a:p>
            <a:pPr algn="ctr">
              <a:lnSpc>
                <a:spcPts val="7200"/>
              </a:lnSpc>
            </a:pPr>
            <a:r>
              <a:rPr lang="en-US" sz="6000" b="1" spc="600">
                <a:solidFill>
                  <a:srgbClr val="1D1127"/>
                </a:solidFill>
                <a:latin typeface="Raleway Heavy"/>
                <a:ea typeface="Raleway Heavy"/>
                <a:cs typeface="Raleway Heavy"/>
                <a:sym typeface="Raleway Heavy"/>
              </a:rPr>
              <a:t>NETWORK DESIGN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flipH="1" flipV="1">
            <a:off x="681674" y="1369"/>
            <a:ext cx="48646" cy="10493160"/>
          </a:xfrm>
          <a:prstGeom prst="line">
            <a:avLst/>
          </a:prstGeom>
          <a:ln w="590550" cap="flat">
            <a:solidFill>
              <a:srgbClr val="62DBDF"/>
            </a:solidFill>
            <a:prstDash val="solid"/>
            <a:headEnd type="none" w="sm" len="sm"/>
            <a:tailEnd type="none" w="sm" len="sm"/>
          </a:ln>
        </p:spPr>
      </p:sp>
      <p:sp>
        <p:nvSpPr>
          <p:cNvPr id="3" name="AutoShape 3"/>
          <p:cNvSpPr/>
          <p:nvPr/>
        </p:nvSpPr>
        <p:spPr>
          <a:xfrm rot="-5400000">
            <a:off x="14036993" y="5119688"/>
            <a:ext cx="6492240" cy="0"/>
          </a:xfrm>
          <a:prstGeom prst="line">
            <a:avLst/>
          </a:prstGeom>
          <a:ln w="47625" cap="flat">
            <a:solidFill>
              <a:srgbClr val="62DBDF"/>
            </a:solidFill>
            <a:prstDash val="solid"/>
            <a:headEnd type="none" w="sm" len="sm"/>
            <a:tailEnd type="none" w="sm" len="sm"/>
          </a:ln>
        </p:spPr>
      </p:sp>
      <p:sp>
        <p:nvSpPr>
          <p:cNvPr id="4" name="Freeform 4"/>
          <p:cNvSpPr/>
          <p:nvPr/>
        </p:nvSpPr>
        <p:spPr>
          <a:xfrm>
            <a:off x="2397365" y="1298249"/>
            <a:ext cx="13490162" cy="8487417"/>
          </a:xfrm>
          <a:custGeom>
            <a:avLst/>
            <a:gdLst/>
            <a:ahLst/>
            <a:cxnLst/>
            <a:rect l="l" t="t" r="r" b="b"/>
            <a:pathLst>
              <a:path w="13490162" h="8487417">
                <a:moveTo>
                  <a:pt x="0" y="0"/>
                </a:moveTo>
                <a:lnTo>
                  <a:pt x="13490162" y="0"/>
                </a:lnTo>
                <a:lnTo>
                  <a:pt x="13490162" y="8487416"/>
                </a:lnTo>
                <a:lnTo>
                  <a:pt x="0" y="8487416"/>
                </a:lnTo>
                <a:lnTo>
                  <a:pt x="0" y="0"/>
                </a:lnTo>
                <a:close/>
              </a:path>
            </a:pathLst>
          </a:custGeom>
          <a:blipFill>
            <a:blip r:embed="rId2"/>
            <a:stretch>
              <a:fillRect/>
            </a:stretch>
          </a:blipFill>
        </p:spPr>
      </p:sp>
      <p:sp>
        <p:nvSpPr>
          <p:cNvPr id="5" name="TextBox 5"/>
          <p:cNvSpPr txBox="1"/>
          <p:nvPr/>
        </p:nvSpPr>
        <p:spPr>
          <a:xfrm>
            <a:off x="1444692" y="104775"/>
            <a:ext cx="15398617" cy="923925"/>
          </a:xfrm>
          <a:prstGeom prst="rect">
            <a:avLst/>
          </a:prstGeom>
        </p:spPr>
        <p:txBody>
          <a:bodyPr lIns="0" tIns="0" rIns="0" bIns="0" rtlCol="0" anchor="t">
            <a:spAutoFit/>
          </a:bodyPr>
          <a:lstStyle/>
          <a:p>
            <a:pPr algn="ctr">
              <a:lnSpc>
                <a:spcPts val="7200"/>
              </a:lnSpc>
            </a:pPr>
            <a:r>
              <a:rPr lang="en-US" sz="6000" b="1" spc="600">
                <a:solidFill>
                  <a:srgbClr val="1D1127"/>
                </a:solidFill>
                <a:latin typeface="Raleway Heavy"/>
                <a:ea typeface="Raleway Heavy"/>
                <a:cs typeface="Raleway Heavy"/>
                <a:sym typeface="Raleway Heavy"/>
              </a:rPr>
              <a:t>NETWORK DESIGN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flipH="1" flipV="1">
            <a:off x="681674" y="1369"/>
            <a:ext cx="48646" cy="10493160"/>
          </a:xfrm>
          <a:prstGeom prst="line">
            <a:avLst/>
          </a:prstGeom>
          <a:ln w="590550" cap="flat">
            <a:solidFill>
              <a:srgbClr val="62DBDF"/>
            </a:solidFill>
            <a:prstDash val="solid"/>
            <a:headEnd type="none" w="sm" len="sm"/>
            <a:tailEnd type="none" w="sm" len="sm"/>
          </a:ln>
        </p:spPr>
      </p:sp>
      <p:sp>
        <p:nvSpPr>
          <p:cNvPr id="3" name="AutoShape 3"/>
          <p:cNvSpPr/>
          <p:nvPr/>
        </p:nvSpPr>
        <p:spPr>
          <a:xfrm rot="-5400000">
            <a:off x="14036993" y="5119688"/>
            <a:ext cx="6492240" cy="0"/>
          </a:xfrm>
          <a:prstGeom prst="line">
            <a:avLst/>
          </a:prstGeom>
          <a:ln w="47625" cap="flat">
            <a:solidFill>
              <a:srgbClr val="62DBDF"/>
            </a:solidFill>
            <a:prstDash val="solid"/>
            <a:headEnd type="none" w="sm" len="sm"/>
            <a:tailEnd type="none" w="sm" len="sm"/>
          </a:ln>
        </p:spPr>
      </p:sp>
      <p:sp>
        <p:nvSpPr>
          <p:cNvPr id="4" name="Freeform 4"/>
          <p:cNvSpPr/>
          <p:nvPr/>
        </p:nvSpPr>
        <p:spPr>
          <a:xfrm>
            <a:off x="11187919" y="2196217"/>
            <a:ext cx="5655389" cy="5894567"/>
          </a:xfrm>
          <a:custGeom>
            <a:avLst/>
            <a:gdLst/>
            <a:ahLst/>
            <a:cxnLst/>
            <a:rect l="l" t="t" r="r" b="b"/>
            <a:pathLst>
              <a:path w="5655389" h="5894567">
                <a:moveTo>
                  <a:pt x="0" y="0"/>
                </a:moveTo>
                <a:lnTo>
                  <a:pt x="5655389" y="0"/>
                </a:lnTo>
                <a:lnTo>
                  <a:pt x="5655389" y="5894566"/>
                </a:lnTo>
                <a:lnTo>
                  <a:pt x="0" y="5894566"/>
                </a:lnTo>
                <a:lnTo>
                  <a:pt x="0" y="0"/>
                </a:lnTo>
                <a:close/>
              </a:path>
            </a:pathLst>
          </a:custGeom>
          <a:blipFill>
            <a:blip r:embed="rId2"/>
            <a:stretch>
              <a:fillRect/>
            </a:stretch>
          </a:blipFill>
        </p:spPr>
      </p:sp>
      <p:sp>
        <p:nvSpPr>
          <p:cNvPr id="5" name="Freeform 5"/>
          <p:cNvSpPr/>
          <p:nvPr/>
        </p:nvSpPr>
        <p:spPr>
          <a:xfrm>
            <a:off x="1665255" y="2550774"/>
            <a:ext cx="8883000" cy="5185451"/>
          </a:xfrm>
          <a:custGeom>
            <a:avLst/>
            <a:gdLst/>
            <a:ahLst/>
            <a:cxnLst/>
            <a:rect l="l" t="t" r="r" b="b"/>
            <a:pathLst>
              <a:path w="8883000" h="5185451">
                <a:moveTo>
                  <a:pt x="0" y="0"/>
                </a:moveTo>
                <a:lnTo>
                  <a:pt x="8883001" y="0"/>
                </a:lnTo>
                <a:lnTo>
                  <a:pt x="8883001" y="5185452"/>
                </a:lnTo>
                <a:lnTo>
                  <a:pt x="0" y="5185452"/>
                </a:lnTo>
                <a:lnTo>
                  <a:pt x="0" y="0"/>
                </a:lnTo>
                <a:close/>
              </a:path>
            </a:pathLst>
          </a:custGeom>
          <a:blipFill>
            <a:blip r:embed="rId3"/>
            <a:stretch>
              <a:fillRect/>
            </a:stretch>
          </a:blipFill>
        </p:spPr>
      </p:sp>
      <p:sp>
        <p:nvSpPr>
          <p:cNvPr id="6" name="TextBox 6"/>
          <p:cNvSpPr txBox="1"/>
          <p:nvPr/>
        </p:nvSpPr>
        <p:spPr>
          <a:xfrm>
            <a:off x="1444692" y="104775"/>
            <a:ext cx="15398617" cy="923925"/>
          </a:xfrm>
          <a:prstGeom prst="rect">
            <a:avLst/>
          </a:prstGeom>
        </p:spPr>
        <p:txBody>
          <a:bodyPr lIns="0" tIns="0" rIns="0" bIns="0" rtlCol="0" anchor="t">
            <a:spAutoFit/>
          </a:bodyPr>
          <a:lstStyle/>
          <a:p>
            <a:pPr algn="ctr">
              <a:lnSpc>
                <a:spcPts val="7200"/>
              </a:lnSpc>
            </a:pPr>
            <a:r>
              <a:rPr lang="en-US" sz="6000" b="1" spc="600">
                <a:solidFill>
                  <a:srgbClr val="1D1127"/>
                </a:solidFill>
                <a:latin typeface="Raleway Heavy"/>
                <a:ea typeface="Raleway Heavy"/>
                <a:cs typeface="Raleway Heavy"/>
                <a:sym typeface="Raleway Heavy"/>
              </a:rPr>
              <a:t>NETWORK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506</Words>
  <Application>Microsoft Office PowerPoint</Application>
  <PresentationFormat>Custom</PresentationFormat>
  <Paragraphs>117</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Raleway Heavy</vt:lpstr>
      <vt:lpstr>Canva Sans</vt:lpstr>
      <vt:lpstr>Arial Bold</vt:lpstr>
      <vt:lpstr>Arial</vt:lpstr>
      <vt:lpstr>Calibri</vt:lpstr>
      <vt:lpstr>Raleway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Digital Marketing Presentation</dc:title>
  <cp:lastModifiedBy>Mahiya Kulsum</cp:lastModifiedBy>
  <cp:revision>2</cp:revision>
  <dcterms:created xsi:type="dcterms:W3CDTF">2006-08-16T00:00:00Z</dcterms:created>
  <dcterms:modified xsi:type="dcterms:W3CDTF">2024-12-18T04:33:02Z</dcterms:modified>
  <dc:identifier>DAGZkczBUu8</dc:identifier>
</cp:coreProperties>
</file>